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4" r:id="rId2"/>
  </p:sldMasterIdLst>
  <p:notesMasterIdLst>
    <p:notesMasterId r:id="rId91"/>
  </p:notesMasterIdLst>
  <p:sldIdLst>
    <p:sldId id="256" r:id="rId3"/>
    <p:sldId id="513" r:id="rId4"/>
    <p:sldId id="514" r:id="rId5"/>
    <p:sldId id="515" r:id="rId6"/>
    <p:sldId id="516" r:id="rId7"/>
    <p:sldId id="517" r:id="rId8"/>
    <p:sldId id="518" r:id="rId9"/>
    <p:sldId id="519" r:id="rId10"/>
    <p:sldId id="520" r:id="rId11"/>
    <p:sldId id="521" r:id="rId12"/>
    <p:sldId id="522" r:id="rId13"/>
    <p:sldId id="523" r:id="rId14"/>
    <p:sldId id="524" r:id="rId15"/>
    <p:sldId id="525" r:id="rId16"/>
    <p:sldId id="526" r:id="rId17"/>
    <p:sldId id="527" r:id="rId18"/>
    <p:sldId id="528" r:id="rId19"/>
    <p:sldId id="596" r:id="rId20"/>
    <p:sldId id="595" r:id="rId21"/>
    <p:sldId id="529" r:id="rId22"/>
    <p:sldId id="530" r:id="rId23"/>
    <p:sldId id="531" r:id="rId24"/>
    <p:sldId id="532" r:id="rId25"/>
    <p:sldId id="533" r:id="rId26"/>
    <p:sldId id="534" r:id="rId27"/>
    <p:sldId id="535" r:id="rId28"/>
    <p:sldId id="536" r:id="rId29"/>
    <p:sldId id="537" r:id="rId30"/>
    <p:sldId id="600" r:id="rId31"/>
    <p:sldId id="538" r:id="rId32"/>
    <p:sldId id="539" r:id="rId33"/>
    <p:sldId id="540" r:id="rId34"/>
    <p:sldId id="541" r:id="rId35"/>
    <p:sldId id="542" r:id="rId36"/>
    <p:sldId id="599" r:id="rId37"/>
    <p:sldId id="543" r:id="rId38"/>
    <p:sldId id="597" r:id="rId39"/>
    <p:sldId id="602" r:id="rId40"/>
    <p:sldId id="544" r:id="rId41"/>
    <p:sldId id="545" r:id="rId42"/>
    <p:sldId id="546" r:id="rId43"/>
    <p:sldId id="547" r:id="rId44"/>
    <p:sldId id="603" r:id="rId45"/>
    <p:sldId id="550" r:id="rId46"/>
    <p:sldId id="551" r:id="rId47"/>
    <p:sldId id="552" r:id="rId48"/>
    <p:sldId id="553" r:id="rId49"/>
    <p:sldId id="554" r:id="rId50"/>
    <p:sldId id="548" r:id="rId51"/>
    <p:sldId id="549" r:id="rId52"/>
    <p:sldId id="598" r:id="rId53"/>
    <p:sldId id="556" r:id="rId54"/>
    <p:sldId id="559" r:id="rId55"/>
    <p:sldId id="560" r:id="rId56"/>
    <p:sldId id="561" r:id="rId57"/>
    <p:sldId id="562" r:id="rId58"/>
    <p:sldId id="563" r:id="rId59"/>
    <p:sldId id="564" r:id="rId60"/>
    <p:sldId id="565" r:id="rId61"/>
    <p:sldId id="566" r:id="rId62"/>
    <p:sldId id="567" r:id="rId63"/>
    <p:sldId id="568" r:id="rId64"/>
    <p:sldId id="569" r:id="rId65"/>
    <p:sldId id="570" r:id="rId66"/>
    <p:sldId id="571" r:id="rId67"/>
    <p:sldId id="572" r:id="rId68"/>
    <p:sldId id="573" r:id="rId69"/>
    <p:sldId id="574" r:id="rId70"/>
    <p:sldId id="575" r:id="rId71"/>
    <p:sldId id="576" r:id="rId72"/>
    <p:sldId id="577" r:id="rId73"/>
    <p:sldId id="578" r:id="rId74"/>
    <p:sldId id="579" r:id="rId75"/>
    <p:sldId id="580" r:id="rId76"/>
    <p:sldId id="581" r:id="rId77"/>
    <p:sldId id="276" r:id="rId78"/>
    <p:sldId id="286" r:id="rId79"/>
    <p:sldId id="287" r:id="rId80"/>
    <p:sldId id="288" r:id="rId81"/>
    <p:sldId id="289" r:id="rId82"/>
    <p:sldId id="290" r:id="rId83"/>
    <p:sldId id="291" r:id="rId84"/>
    <p:sldId id="601" r:id="rId85"/>
    <p:sldId id="292" r:id="rId86"/>
    <p:sldId id="293" r:id="rId87"/>
    <p:sldId id="295" r:id="rId88"/>
    <p:sldId id="296" r:id="rId89"/>
    <p:sldId id="593" r:id="rId90"/>
  </p:sldIdLst>
  <p:sldSz cx="9144000" cy="6858000" type="screen4x3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25" autoAdjust="0"/>
    <p:restoredTop sz="92220" autoAdjust="0"/>
  </p:normalViewPr>
  <p:slideViewPr>
    <p:cSldViewPr>
      <p:cViewPr varScale="1">
        <p:scale>
          <a:sx n="70" d="100"/>
          <a:sy n="70" d="100"/>
        </p:scale>
        <p:origin x="424" y="184"/>
      </p:cViewPr>
      <p:guideLst>
        <p:guide orient="horz" pos="213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9F58C9B-A29C-4915-B20B-ED13B37D9AA1}" type="datetimeFigureOut">
              <a:rPr lang="en-US" altLang="zh-CN"/>
              <a:pPr/>
              <a:t>3/19/22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3481F19-9466-41E0-AA33-D3E21B70625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57930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BEA23F25-7BDB-4EDA-A93D-52F25CCFDCFA}" type="slidenum">
              <a:rPr lang="en-US" altLang="zh-CN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19-9466-41E0-AA33-D3E21B706251}" type="slidenum">
              <a:rPr lang="en-US" altLang="zh-CN" smtClean="0"/>
              <a:pPr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822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19-9466-41E0-AA33-D3E21B706251}" type="slidenum">
              <a:rPr lang="en-US" altLang="zh-CN" smtClean="0"/>
              <a:pPr/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1672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241FAB-DBDF-49CB-A01F-4AAB16BC6B6A}" type="slidenum">
              <a:rPr lang="en-US" altLang="zh-CN"/>
              <a:pPr/>
              <a:t>72</a:t>
            </a:fld>
            <a:endParaRPr lang="en-US" altLang="zh-CN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52424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B9C066-033C-486B-AB99-5EF0111768D5}" type="slidenum">
              <a:rPr lang="en-US" altLang="zh-CN"/>
              <a:pPr/>
              <a:t>73</a:t>
            </a:fld>
            <a:endParaRPr lang="en-US" altLang="zh-CN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13753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11FDEC-640B-43A8-8476-D810D40AB3CB}" type="slidenum">
              <a:rPr lang="en-US" altLang="zh-CN"/>
              <a:pPr/>
              <a:t>74</a:t>
            </a:fld>
            <a:endParaRPr lang="en-US" altLang="zh-CN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22175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DC7EB4-6B90-4678-9AB8-5AE0A9290085}" type="slidenum">
              <a:rPr lang="en-US" altLang="zh-CN"/>
              <a:pPr/>
              <a:t>75</a:t>
            </a:fld>
            <a:endParaRPr lang="en-US" altLang="zh-CN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16536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DEAC67-09EF-4420-B9A9-825D9CA39228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2130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8A4247-9F51-49B0-9946-9063F3C8E1EE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14583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9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pic>
        <p:nvPicPr>
          <p:cNvPr id="7" name="Picture 2" descr="http://info.hust.edu.cn/download/HUSTXiaohui(s)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143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96AE431A-3525-4554-B236-E19FDAFF70F9}" type="datetime1">
              <a:rPr lang="en-US" altLang="zh-CN" smtClean="0"/>
              <a:t>3/19/22</a:t>
            </a:fld>
            <a:endParaRPr lang="en-US" altLang="zh-CN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mtClean="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华中科技大学</a:t>
            </a:r>
            <a:endParaRPr lang="en-US"/>
          </a:p>
        </p:txBody>
      </p:sp>
      <p:sp>
        <p:nvSpPr>
          <p:cNvPr id="12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32CFC3-7C09-448D-BEED-AB91F3BE502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815551"/>
      </p:ext>
    </p:extLst>
  </p:cSld>
  <p:clrMapOvr>
    <a:masterClrMapping/>
  </p:clrMapOvr>
  <p:transition spd="slow"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5C5DDA-0B07-49AA-A286-C994A6491B5E}" type="datetime1">
              <a:rPr lang="en-US" altLang="zh-CN" smtClean="0"/>
              <a:t>3/19/22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华中科技大学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119CDB-86AB-4DE4-BD37-6FDDEF71945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3724637"/>
      </p:ext>
    </p:extLst>
  </p:cSld>
  <p:clrMapOvr>
    <a:masterClrMapping/>
  </p:clrMapOvr>
  <p:transition spd="slow"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fld id="{3E789AEB-EE04-4E0F-8046-DF5C7F570512}" type="datetime1">
              <a:rPr lang="en-US" altLang="zh-CN" smtClean="0"/>
              <a:t>3/19/22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华中科技大学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C4FADC7A-FFF5-4F7A-8C8C-444F0382837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0459601"/>
      </p:ext>
    </p:extLst>
  </p:cSld>
  <p:clrMapOvr>
    <a:masterClrMapping/>
  </p:clrMapOvr>
  <p:transition spd="slow"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9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pic>
        <p:nvPicPr>
          <p:cNvPr id="7" name="Picture 2" descr="http://info.hust.edu.cn/download/HUSTXiaohui(s)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143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96AE431A-3525-4554-B236-E19FDAFF70F9}" type="datetime1">
              <a:rPr lang="en-US" altLang="zh-CN" smtClean="0"/>
              <a:t>3/19/22</a:t>
            </a:fld>
            <a:endParaRPr lang="en-US" altLang="zh-CN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mtClean="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华中科技大学</a:t>
            </a:r>
            <a:endParaRPr lang="en-US"/>
          </a:p>
        </p:txBody>
      </p:sp>
      <p:sp>
        <p:nvSpPr>
          <p:cNvPr id="12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32CFC3-7C09-448D-BEED-AB91F3BE502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0873025"/>
      </p:ext>
    </p:extLst>
  </p:cSld>
  <p:clrMapOvr>
    <a:masterClrMapping/>
  </p:clrMapOvr>
  <p:transition spd="slow"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info.hust.edu.cn/download/HUSTXiaohui(s)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76200"/>
            <a:ext cx="1143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 sz="3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D68A2812-4897-4C71-B843-BD41C4275223}" type="datetime1">
              <a:rPr lang="en-US" altLang="zh-CN" smtClean="0"/>
              <a:t>3/19/22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dirty="0" err="1" smtClean="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 dirty="0"/>
              <a:t>华中科技大学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E7E70A-6D62-4FE7-85CD-78172D19D33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1633789"/>
      </p:ext>
    </p:extLst>
  </p:cSld>
  <p:clrMapOvr>
    <a:masterClrMapping/>
  </p:clrMapOvr>
  <p:transition spd="slow"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ADBB24-B914-4AD3-9210-689F84D586BA}" type="datetime1">
              <a:rPr lang="en-US" altLang="zh-CN" smtClean="0"/>
              <a:t>3/19/22</a:t>
            </a:fld>
            <a:endParaRPr lang="en-US" altLang="zh-CN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fld id="{FF0ADF94-A9EE-44D5-A0E8-03D5512B6F7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 dirty="0"/>
              <a:t>华中科技大学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42571508"/>
      </p:ext>
    </p:extLst>
  </p:cSld>
  <p:clrMapOvr>
    <a:masterClrMapping/>
  </p:clrMapOvr>
  <p:transition spd="slow"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8446E1-B9F3-4E2A-83F0-62681EC22FD8}" type="datetime1">
              <a:rPr lang="en-US" altLang="zh-CN" smtClean="0"/>
              <a:t>3/19/22</a:t>
            </a:fld>
            <a:endParaRPr lang="en-US" altLang="zh-CN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FA75C22-68CA-4AF5-8662-7776A477686E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 dirty="0"/>
              <a:t>华中科技大学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11876336"/>
      </p:ext>
    </p:extLst>
  </p:cSld>
  <p:clrMapOvr>
    <a:masterClrMapping/>
  </p:clrMapOvr>
  <p:transition spd="slow"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E8EA46-6686-4D3F-A2D5-FE0DC46BFBAE}" type="datetime1">
              <a:rPr lang="en-US" altLang="zh-CN" smtClean="0"/>
              <a:t>3/19/22</a:t>
            </a:fld>
            <a:endParaRPr lang="en-US" altLang="zh-CN"/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7E2FD11-B211-43A6-AD7D-B5B017382AA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华中科技大学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37540"/>
      </p:ext>
    </p:extLst>
  </p:cSld>
  <p:clrMapOvr>
    <a:masterClrMapping/>
  </p:clrMapOvr>
  <p:transition spd="slow"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B3AE88-5659-4A19-A1DE-9E67CAC2AD6B}" type="datetime1">
              <a:rPr lang="en-US" altLang="zh-CN" smtClean="0"/>
              <a:t>3/19/22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 dirty="0"/>
              <a:t>华中科技大学</a:t>
            </a:r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E74478-CA55-4B63-85F7-ED9762B2B21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1807023"/>
      </p:ext>
    </p:extLst>
  </p:cSld>
  <p:clrMapOvr>
    <a:masterClrMapping/>
  </p:clrMapOvr>
  <p:transition spd="slow"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70E14F6-B874-4BA9-9265-117EF079324D}" type="datetime1">
              <a:rPr lang="en-US" altLang="zh-CN" smtClean="0"/>
              <a:t>3/19/22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华中科技大学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5B3075D-D6D7-471F-98FC-BAE0A90185C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1509499"/>
      </p:ext>
    </p:extLst>
  </p:cSld>
  <p:clrMapOvr>
    <a:masterClrMapping/>
  </p:clrMapOvr>
  <p:transition spd="slow">
    <p:cu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m_penci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755775"/>
            <a:ext cx="1614488" cy="2144713"/>
          </a:xfrm>
          <a:prstGeom prst="rect">
            <a:avLst/>
          </a:prstGeom>
          <a:noFill/>
          <a:ln w="50800" cap="sq" cmpd="dbl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4B7E15-2DF0-43BE-B6DB-FBD98FF7A1EE}" type="datetime1">
              <a:rPr lang="en-US" altLang="zh-CN" smtClean="0"/>
              <a:t>3/19/22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华中科技大学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86EEFA-36F9-41B3-B27B-594245270BB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6098880"/>
      </p:ext>
    </p:extLst>
  </p:cSld>
  <p:clrMapOvr>
    <a:masterClrMapping/>
  </p:clrMapOvr>
  <p:transition spd="slow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info.hust.edu.cn/download/HUSTXiaohui(s)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76200"/>
            <a:ext cx="1143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 sz="3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D68A2812-4897-4C71-B843-BD41C4275223}" type="datetime1">
              <a:rPr lang="en-US" altLang="zh-CN" smtClean="0"/>
              <a:t>3/19/22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dirty="0" err="1" smtClean="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 dirty="0"/>
              <a:t>华中科技大学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E7E70A-6D62-4FE7-85CD-78172D19D33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9339251"/>
      </p:ext>
    </p:extLst>
  </p:cSld>
  <p:clrMapOvr>
    <a:masterClrMapping/>
  </p:clrMapOvr>
  <p:transition spd="slow"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9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" name="Rectangle 10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fld id="{B9C79507-2943-4CEC-8CCB-FB3332E6384A}" type="datetime1">
              <a:rPr lang="en-US" altLang="zh-CN" smtClean="0"/>
              <a:t>3/19/22</a:t>
            </a:fld>
            <a:endParaRPr lang="en-US" altLang="zh-CN"/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68E9211B-5388-4DA4-8055-FB538A4CCB87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华中科技大学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55063"/>
      </p:ext>
    </p:extLst>
  </p:cSld>
  <p:clrMapOvr>
    <a:masterClrMapping/>
  </p:clrMapOvr>
  <p:transition spd="slow">
    <p:cut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5C5DDA-0B07-49AA-A286-C994A6491B5E}" type="datetime1">
              <a:rPr lang="en-US" altLang="zh-CN" smtClean="0"/>
              <a:t>3/19/22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华中科技大学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119CDB-86AB-4DE4-BD37-6FDDEF71945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4663001"/>
      </p:ext>
    </p:extLst>
  </p:cSld>
  <p:clrMapOvr>
    <a:masterClrMapping/>
  </p:clrMapOvr>
  <p:transition spd="slow">
    <p:cut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fld id="{3E789AEB-EE04-4E0F-8046-DF5C7F570512}" type="datetime1">
              <a:rPr lang="en-US" altLang="zh-CN" smtClean="0"/>
              <a:t>3/19/22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华中科技大学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C4FADC7A-FFF5-4F7A-8C8C-444F0382837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4068855"/>
      </p:ext>
    </p:extLst>
  </p:cSld>
  <p:clrMapOvr>
    <a:masterClrMapping/>
  </p:clrMapOvr>
  <p:transition spd="slow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ADBB24-B914-4AD3-9210-689F84D586BA}" type="datetime1">
              <a:rPr lang="en-US" altLang="zh-CN" smtClean="0"/>
              <a:t>3/19/22</a:t>
            </a:fld>
            <a:endParaRPr lang="en-US" altLang="zh-CN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fld id="{FF0ADF94-A9EE-44D5-A0E8-03D5512B6F7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 dirty="0"/>
              <a:t>华中科技大学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00340606"/>
      </p:ext>
    </p:extLst>
  </p:cSld>
  <p:clrMapOvr>
    <a:masterClrMapping/>
  </p:clrMapOvr>
  <p:transition spd="slow"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8446E1-B9F3-4E2A-83F0-62681EC22FD8}" type="datetime1">
              <a:rPr lang="en-US" altLang="zh-CN" smtClean="0"/>
              <a:t>3/19/22</a:t>
            </a:fld>
            <a:endParaRPr lang="en-US" altLang="zh-CN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FA75C22-68CA-4AF5-8662-7776A477686E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 dirty="0"/>
              <a:t>华中科技大学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66572455"/>
      </p:ext>
    </p:extLst>
  </p:cSld>
  <p:clrMapOvr>
    <a:masterClrMapping/>
  </p:clrMapOvr>
  <p:transition spd="slow"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E8EA46-6686-4D3F-A2D5-FE0DC46BFBAE}" type="datetime1">
              <a:rPr lang="en-US" altLang="zh-CN" smtClean="0"/>
              <a:t>3/19/22</a:t>
            </a:fld>
            <a:endParaRPr lang="en-US" altLang="zh-CN"/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7E2FD11-B211-43A6-AD7D-B5B017382AA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华中科技大学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81196"/>
      </p:ext>
    </p:extLst>
  </p:cSld>
  <p:clrMapOvr>
    <a:masterClrMapping/>
  </p:clrMapOvr>
  <p:transition spd="slow"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B3AE88-5659-4A19-A1DE-9E67CAC2AD6B}" type="datetime1">
              <a:rPr lang="en-US" altLang="zh-CN" smtClean="0"/>
              <a:t>3/19/22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 dirty="0"/>
              <a:t>华中科技大学</a:t>
            </a:r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E74478-CA55-4B63-85F7-ED9762B2B21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5296304"/>
      </p:ext>
    </p:extLst>
  </p:cSld>
  <p:clrMapOvr>
    <a:masterClrMapping/>
  </p:clrMapOvr>
  <p:transition spd="slow"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70E14F6-B874-4BA9-9265-117EF079324D}" type="datetime1">
              <a:rPr lang="en-US" altLang="zh-CN" smtClean="0"/>
              <a:t>3/19/22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华中科技大学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5B3075D-D6D7-471F-98FC-BAE0A90185C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1311337"/>
      </p:ext>
    </p:extLst>
  </p:cSld>
  <p:clrMapOvr>
    <a:masterClrMapping/>
  </p:clrMapOvr>
  <p:transition spd="slow"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m_penci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755775"/>
            <a:ext cx="1614488" cy="2144713"/>
          </a:xfrm>
          <a:prstGeom prst="rect">
            <a:avLst/>
          </a:prstGeom>
          <a:noFill/>
          <a:ln w="50800" cap="sq" cmpd="dbl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4B7E15-2DF0-43BE-B6DB-FBD98FF7A1EE}" type="datetime1">
              <a:rPr lang="en-US" altLang="zh-CN" smtClean="0"/>
              <a:t>3/19/22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华中科技大学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86EEFA-36F9-41B3-B27B-594245270BB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6768505"/>
      </p:ext>
    </p:extLst>
  </p:cSld>
  <p:clrMapOvr>
    <a:masterClrMapping/>
  </p:clrMapOvr>
  <p:transition spd="slow"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9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" name="Rectangle 10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fld id="{B9C79507-2943-4CEC-8CCB-FB3332E6384A}" type="datetime1">
              <a:rPr lang="en-US" altLang="zh-CN" smtClean="0"/>
              <a:t>3/19/22</a:t>
            </a:fld>
            <a:endParaRPr lang="en-US" altLang="zh-CN"/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68E9211B-5388-4DA4-8055-FB538A4CCB87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华中科技大学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85287"/>
      </p:ext>
    </p:extLst>
  </p:cSld>
  <p:clrMapOvr>
    <a:masterClrMapping/>
  </p:clrMapOvr>
  <p:transition spd="slow"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CE0F0CAC-2176-4B91-AF1C-B750ACC8692D}" type="datetime1">
              <a:rPr lang="en-US" altLang="zh-CN" smtClean="0"/>
              <a:t>3/19/22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华中科技大学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fld id="{C53882A1-D84A-4F69-8C8D-E98F4F6A575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 spd="slow">
    <p:cut/>
  </p:transition>
  <p:hf hd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9pPr>
    </p:titleStyle>
    <p:bodyStyle>
      <a:lvl1pPr marL="319088" indent="-319088" algn="l" rtl="0" fontAlgn="base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fontAlgn="base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fontAlgn="base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fontAlgn="base">
        <a:spcBef>
          <a:spcPts val="400"/>
        </a:spcBef>
        <a:spcAft>
          <a:spcPct val="0"/>
        </a:spcAft>
        <a:buClr>
          <a:srgbClr val="1B587C"/>
        </a:buClr>
        <a:buSzPct val="7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fontAlgn="base">
        <a:spcBef>
          <a:spcPts val="400"/>
        </a:spcBef>
        <a:spcAft>
          <a:spcPct val="0"/>
        </a:spcAft>
        <a:buClr>
          <a:srgbClr val="4E8542"/>
        </a:buClr>
        <a:buSzPct val="6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CE0F0CAC-2176-4B91-AF1C-B750ACC8692D}" type="datetime1">
              <a:rPr lang="en-US" altLang="zh-CN" smtClean="0"/>
              <a:t>3/19/22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华中科技大学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fld id="{C53882A1-D84A-4F69-8C8D-E98F4F6A575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8195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ransition spd="slow">
    <p:cut/>
  </p:transition>
  <p:hf hd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9pPr>
    </p:titleStyle>
    <p:bodyStyle>
      <a:lvl1pPr marL="319088" indent="-319088" algn="l" rtl="0" fontAlgn="base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fontAlgn="base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fontAlgn="base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fontAlgn="base">
        <a:spcBef>
          <a:spcPts val="400"/>
        </a:spcBef>
        <a:spcAft>
          <a:spcPct val="0"/>
        </a:spcAft>
        <a:buClr>
          <a:srgbClr val="1B587C"/>
        </a:buClr>
        <a:buSzPct val="7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fontAlgn="base">
        <a:spcBef>
          <a:spcPts val="400"/>
        </a:spcBef>
        <a:spcAft>
          <a:spcPct val="0"/>
        </a:spcAft>
        <a:buClr>
          <a:srgbClr val="4E8542"/>
        </a:buClr>
        <a:buSzPct val="6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27se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1805" y="1969611"/>
            <a:ext cx="9142195" cy="844910"/>
          </a:xfrm>
        </p:spPr>
        <p:txBody>
          <a:bodyPr/>
          <a:lstStyle/>
          <a:p>
            <a:pPr algn="ctr"/>
            <a:r>
              <a:rPr lang="zh-CN" altLang="en-US" b="1" cap="none" dirty="0"/>
              <a:t>线性表</a:t>
            </a:r>
          </a:p>
        </p:txBody>
      </p:sp>
      <p:sp>
        <p:nvSpPr>
          <p:cNvPr id="13315" name="Subtitle 3"/>
          <p:cNvSpPr>
            <a:spLocks noGrp="1"/>
          </p:cNvSpPr>
          <p:nvPr>
            <p:ph type="subTitle" idx="1"/>
          </p:nvPr>
        </p:nvSpPr>
        <p:spPr>
          <a:xfrm>
            <a:off x="2362200" y="6049963"/>
            <a:ext cx="6705600" cy="685800"/>
          </a:xfrm>
        </p:spPr>
        <p:txBody>
          <a:bodyPr/>
          <a:lstStyle/>
          <a:p>
            <a:endParaRPr lang="en-US" altLang="zh-CN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" y="3582621"/>
            <a:ext cx="8153400" cy="2227490"/>
          </a:xfrm>
          <a:prstGeom prst="rect">
            <a:avLst/>
          </a:prstGeom>
        </p:spPr>
        <p:txBody>
          <a:bodyPr anchor="b"/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zh-CN" altLang="en-US" sz="2400" cap="none" dirty="0">
                <a:solidFill>
                  <a:schemeClr val="accent5"/>
                </a:solidFill>
              </a:rPr>
              <a:t>王兴刚</a:t>
            </a:r>
            <a:endParaRPr lang="en-US" altLang="zh-CN" sz="2400" cap="none" dirty="0">
              <a:solidFill>
                <a:schemeClr val="accent5"/>
              </a:solidFill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altLang="zh-CN" sz="2400" cap="none" dirty="0">
              <a:solidFill>
                <a:schemeClr val="accent5"/>
              </a:solidFill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en-US" altLang="zh-CN" sz="2400" cap="none" dirty="0">
                <a:solidFill>
                  <a:schemeClr val="accent5"/>
                </a:solidFill>
              </a:rPr>
              <a:t>http://</a:t>
            </a:r>
            <a:r>
              <a:rPr lang="en-US" altLang="zh-CN" sz="2400" cap="none" dirty="0" err="1">
                <a:solidFill>
                  <a:schemeClr val="accent5"/>
                </a:solidFill>
              </a:rPr>
              <a:t>xinggangw.info</a:t>
            </a:r>
            <a:endParaRPr lang="en-US" altLang="zh-CN" sz="2400" cap="none" dirty="0">
              <a:solidFill>
                <a:schemeClr val="accent5"/>
              </a:solidFill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altLang="zh-CN" sz="2400" cap="none" dirty="0">
              <a:solidFill>
                <a:schemeClr val="accent5"/>
              </a:solidFill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zh-CN" altLang="en-US" sz="2400" cap="none" dirty="0">
                <a:solidFill>
                  <a:schemeClr val="accent5"/>
                </a:solidFill>
              </a:rPr>
              <a:t>华中科技大学 电子信息与通信学院</a:t>
            </a:r>
            <a:endParaRPr lang="en-US" altLang="zh-CN" sz="2400" cap="none" dirty="0">
              <a:solidFill>
                <a:schemeClr val="accent5"/>
              </a:solidFill>
            </a:endParaRPr>
          </a:p>
        </p:txBody>
      </p:sp>
      <p:sp>
        <p:nvSpPr>
          <p:cNvPr id="13317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tx2"/>
                </a:solidFill>
              </a:rPr>
              <a:t>华中科技大学</a:t>
            </a:r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13318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0E800-C4FC-4871-A7F0-6F500D39DA1B}" type="slidenum">
              <a:rPr lang="en-US" altLang="zh-CN">
                <a:solidFill>
                  <a:schemeClr val="tx2"/>
                </a:solidFill>
              </a:rPr>
              <a:pPr/>
              <a:t>1</a:t>
            </a:fld>
            <a:endParaRPr lang="en-US" altLang="zh-CN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线性表的抽象数据类型描述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62795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zh-CN" altLang="en-US" sz="2000" b="1" dirty="0"/>
              <a:t>类型名称</a:t>
            </a:r>
            <a:r>
              <a:rPr lang="zh-CN" altLang="en-US" sz="2000" dirty="0"/>
              <a:t>：线性表（</a:t>
            </a:r>
            <a:r>
              <a:rPr lang="en-US" altLang="zh-CN" sz="2000" dirty="0"/>
              <a:t>List</a:t>
            </a:r>
            <a:r>
              <a:rPr lang="zh-CN" altLang="en-US" sz="2000" dirty="0"/>
              <a:t>） </a:t>
            </a:r>
          </a:p>
          <a:p>
            <a:pPr marL="0" indent="0">
              <a:buNone/>
            </a:pPr>
            <a:r>
              <a:rPr lang="zh-CN" altLang="en-US" sz="2000" b="1" dirty="0"/>
              <a:t>数据对象集：</a:t>
            </a:r>
            <a:r>
              <a:rPr lang="zh-CN" altLang="en-US" sz="2000" dirty="0"/>
              <a:t>线性表是 </a:t>
            </a:r>
            <a:r>
              <a:rPr lang="en-US" altLang="zh-CN" sz="2000" dirty="0"/>
              <a:t>n (≥0)</a:t>
            </a:r>
            <a:r>
              <a:rPr lang="zh-CN" altLang="en-US" sz="2000" dirty="0"/>
              <a:t>个元素构成的有序序列</a:t>
            </a:r>
            <a:r>
              <a:rPr lang="en-US" altLang="zh-CN" sz="2000" dirty="0"/>
              <a:t>( a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, a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,…,a</a:t>
            </a:r>
            <a:r>
              <a:rPr lang="en-US" altLang="zh-CN" sz="2000" baseline="-25000" dirty="0"/>
              <a:t>n</a:t>
            </a:r>
            <a:r>
              <a:rPr lang="en-US" altLang="zh-CN" sz="2000" dirty="0"/>
              <a:t> )  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b="1" dirty="0"/>
              <a:t>基本操作：</a:t>
            </a:r>
            <a:endParaRPr lang="en-US" altLang="zh-CN" sz="2000" b="1" dirty="0"/>
          </a:p>
          <a:p>
            <a:pPr marL="0" indent="0">
              <a:buNone/>
            </a:pPr>
            <a:r>
              <a:rPr lang="en-US" altLang="zh-CN" sz="2000" dirty="0"/>
              <a:t>1</a:t>
            </a:r>
            <a:r>
              <a:rPr lang="zh-CN" altLang="en-US" sz="2000" dirty="0"/>
              <a:t>、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List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MakeEmpty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zh-CN" altLang="en-US" sz="2000" dirty="0"/>
              <a:t>：初始化一个空线性表</a:t>
            </a:r>
            <a:r>
              <a:rPr lang="en-US" altLang="zh-CN" sz="2000" dirty="0"/>
              <a:t>L</a:t>
            </a:r>
            <a:r>
              <a:rPr lang="zh-CN" altLang="en-US" sz="2000" dirty="0"/>
              <a:t>； </a:t>
            </a:r>
          </a:p>
          <a:p>
            <a:pPr marL="0" indent="0">
              <a:buNone/>
            </a:pPr>
            <a:r>
              <a:rPr lang="en-US" altLang="zh-CN" sz="2000" dirty="0"/>
              <a:t>2</a:t>
            </a:r>
            <a:r>
              <a:rPr lang="zh-CN" altLang="en-US" sz="2000" dirty="0"/>
              <a:t>、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ElementType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FindKth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K, List L)</a:t>
            </a:r>
            <a:r>
              <a:rPr lang="zh-CN" altLang="en-US" sz="2000" dirty="0"/>
              <a:t>：根据位序</a:t>
            </a:r>
            <a:r>
              <a:rPr lang="en-US" altLang="zh-CN" sz="2000" dirty="0"/>
              <a:t>K</a:t>
            </a:r>
            <a:r>
              <a:rPr lang="zh-CN" altLang="en-US" sz="2000" dirty="0"/>
              <a:t>，返回相应元素 ； </a:t>
            </a:r>
          </a:p>
          <a:p>
            <a:pPr marL="0" indent="0">
              <a:buNone/>
            </a:pPr>
            <a:r>
              <a:rPr lang="en-US" altLang="zh-CN" sz="2000" dirty="0"/>
              <a:t>3</a:t>
            </a:r>
            <a:r>
              <a:rPr lang="zh-CN" altLang="en-US" sz="2000" dirty="0"/>
              <a:t>、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Find(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ElementType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X, List L)</a:t>
            </a:r>
            <a:r>
              <a:rPr lang="zh-CN" altLang="en-US" sz="2000" dirty="0"/>
              <a:t>：在线性表</a:t>
            </a:r>
            <a:r>
              <a:rPr lang="en-US" altLang="zh-CN" sz="2000" dirty="0"/>
              <a:t>L</a:t>
            </a:r>
            <a:r>
              <a:rPr lang="zh-CN" altLang="en-US" sz="2000" dirty="0"/>
              <a:t>中查找</a:t>
            </a:r>
            <a:r>
              <a:rPr lang="en-US" altLang="zh-CN" sz="2000" dirty="0"/>
              <a:t>X</a:t>
            </a:r>
            <a:r>
              <a:rPr lang="zh-CN" altLang="en-US" sz="2000" dirty="0"/>
              <a:t>的第一次出现位置； </a:t>
            </a:r>
          </a:p>
          <a:p>
            <a:pPr marL="0" indent="0">
              <a:buNone/>
            </a:pPr>
            <a:r>
              <a:rPr lang="en-US" altLang="zh-CN" sz="2000" dirty="0"/>
              <a:t>4</a:t>
            </a:r>
            <a:r>
              <a:rPr lang="zh-CN" altLang="en-US" sz="2000" dirty="0"/>
              <a:t>、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void Insert(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ElementType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X,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i, List L)</a:t>
            </a:r>
            <a:r>
              <a:rPr lang="zh-CN" altLang="en-US" sz="2000" dirty="0"/>
              <a:t>：在位序</a:t>
            </a:r>
            <a:r>
              <a:rPr lang="en-US" altLang="zh-CN" sz="2000" dirty="0"/>
              <a:t>i</a:t>
            </a:r>
            <a:r>
              <a:rPr lang="zh-CN" altLang="en-US" sz="2000" dirty="0"/>
              <a:t>前插入一个新元素</a:t>
            </a:r>
            <a:r>
              <a:rPr lang="en-US" altLang="zh-CN" sz="2000" dirty="0"/>
              <a:t>X</a:t>
            </a:r>
            <a:r>
              <a:rPr lang="zh-CN" altLang="en-US" sz="2000" dirty="0"/>
              <a:t>； </a:t>
            </a:r>
          </a:p>
          <a:p>
            <a:pPr marL="0" indent="0">
              <a:buNone/>
            </a:pPr>
            <a:r>
              <a:rPr lang="en-US" altLang="zh-CN" sz="2000" dirty="0"/>
              <a:t>5</a:t>
            </a:r>
            <a:r>
              <a:rPr lang="zh-CN" altLang="en-US" sz="2000" dirty="0"/>
              <a:t>、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void Delete(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 i, List L)</a:t>
            </a:r>
            <a:r>
              <a:rPr lang="zh-CN" altLang="en-US" sz="2000" dirty="0"/>
              <a:t>：删除指定位序</a:t>
            </a:r>
            <a:r>
              <a:rPr lang="en-US" altLang="zh-CN" sz="2000" dirty="0"/>
              <a:t>i</a:t>
            </a:r>
            <a:r>
              <a:rPr lang="zh-CN" altLang="en-US" sz="2000" dirty="0"/>
              <a:t>的元素； </a:t>
            </a:r>
          </a:p>
          <a:p>
            <a:pPr marL="0" indent="0">
              <a:buNone/>
            </a:pPr>
            <a:r>
              <a:rPr lang="en-US" altLang="zh-CN" sz="2000" dirty="0"/>
              <a:t>6</a:t>
            </a:r>
            <a:r>
              <a:rPr lang="zh-CN" altLang="en-US" sz="2000" dirty="0"/>
              <a:t>、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Length(List L)</a:t>
            </a:r>
            <a:r>
              <a:rPr lang="zh-CN" altLang="en-US" sz="2000" dirty="0"/>
              <a:t>：返回线性表</a:t>
            </a:r>
            <a:r>
              <a:rPr lang="en-US" altLang="zh-CN" sz="2000" dirty="0"/>
              <a:t>L</a:t>
            </a:r>
            <a:r>
              <a:rPr lang="zh-CN" altLang="en-US" sz="2000" dirty="0"/>
              <a:t>的长度</a:t>
            </a:r>
            <a:r>
              <a:rPr lang="en-US" altLang="zh-CN" sz="2000" dirty="0"/>
              <a:t>n</a:t>
            </a:r>
            <a:r>
              <a:rPr lang="zh-CN" altLang="en-US" sz="2000" dirty="0"/>
              <a:t>。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686421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线性表的顺序存储实现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5310844"/>
            <a:ext cx="8153400" cy="785155"/>
          </a:xfrm>
        </p:spPr>
        <p:txBody>
          <a:bodyPr/>
          <a:lstStyle/>
          <a:p>
            <a:r>
              <a:rPr lang="zh-CN" altLang="en-US" sz="2400" dirty="0"/>
              <a:t>访问下标为 </a:t>
            </a:r>
            <a:r>
              <a:rPr lang="en-US" altLang="zh-CN" sz="2400" dirty="0"/>
              <a:t>i </a:t>
            </a:r>
            <a:r>
              <a:rPr lang="zh-CN" altLang="en-US" sz="2400" dirty="0"/>
              <a:t>的元素：</a:t>
            </a:r>
            <a:r>
              <a:rPr lang="en-US" altLang="zh-CN" sz="2400" dirty="0" err="1"/>
              <a:t>L.Data</a:t>
            </a:r>
            <a:r>
              <a:rPr lang="en-US" altLang="zh-CN" sz="2400" dirty="0"/>
              <a:t>[i] </a:t>
            </a:r>
            <a:r>
              <a:rPr lang="zh-CN" altLang="en-US" sz="2400" dirty="0"/>
              <a:t>或 </a:t>
            </a:r>
            <a:r>
              <a:rPr lang="en-US" altLang="zh-CN" sz="2400" dirty="0" err="1"/>
              <a:t>PtrL</a:t>
            </a:r>
            <a:r>
              <a:rPr lang="en-US" altLang="zh-CN" sz="2400" dirty="0"/>
              <a:t>-&gt;Data[i] </a:t>
            </a:r>
          </a:p>
          <a:p>
            <a:r>
              <a:rPr lang="zh-CN" altLang="en-US" sz="2400" dirty="0"/>
              <a:t>线性表的长度：</a:t>
            </a:r>
            <a:r>
              <a:rPr lang="en-US" altLang="zh-CN" sz="2400" dirty="0"/>
              <a:t>L.Last+1 </a:t>
            </a:r>
            <a:r>
              <a:rPr lang="zh-CN" altLang="en-US" sz="2400" dirty="0"/>
              <a:t>或 </a:t>
            </a:r>
            <a:r>
              <a:rPr lang="en-US" altLang="zh-CN" sz="2400" dirty="0" err="1"/>
              <a:t>PtrL</a:t>
            </a:r>
            <a:r>
              <a:rPr lang="en-US" altLang="zh-CN" sz="2400" dirty="0"/>
              <a:t>-&gt;Last+1 </a:t>
            </a:r>
            <a:endParaRPr lang="zh-CN" alt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11</a:t>
            </a:fld>
            <a:endParaRPr lang="en-US" altLang="zh-C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72" y="1547155"/>
            <a:ext cx="725805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47" y="2490835"/>
            <a:ext cx="74295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15991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主要操作的实现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 初始化（建立空的顺序表）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12</a:t>
            </a:fld>
            <a:endParaRPr lang="en-US" altLang="zh-CN"/>
          </a:p>
        </p:txBody>
      </p:sp>
      <p:sp>
        <p:nvSpPr>
          <p:cNvPr id="6" name="Rectangle 5"/>
          <p:cNvSpPr/>
          <p:nvPr/>
        </p:nvSpPr>
        <p:spPr>
          <a:xfrm>
            <a:off x="846715" y="2757373"/>
            <a:ext cx="7565785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List 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*</a:t>
            </a:r>
            <a:r>
              <a:rPr lang="en-US" altLang="zh-CN" sz="2000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MakeEmpty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(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)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</a:t>
            </a:r>
            <a:endParaRPr lang="en-US" altLang="zh-CN" sz="2400" kern="100" dirty="0">
              <a:highlight>
                <a:srgbClr val="FFFFFF"/>
              </a:highlight>
              <a:latin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{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   </a:t>
            </a:r>
          </a:p>
          <a:p>
            <a:pPr>
              <a:spcAft>
                <a:spcPts val="0"/>
              </a:spcAft>
            </a:pP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    List 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*</a:t>
            </a:r>
            <a:r>
              <a:rPr lang="en-US" altLang="zh-CN" sz="2000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PtrL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;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</a:t>
            </a:r>
            <a:endParaRPr lang="zh-CN" altLang="zh-CN" sz="2400" kern="100" dirty="0">
              <a:latin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    </a:t>
            </a:r>
            <a:r>
              <a:rPr lang="en-US" altLang="zh-CN" sz="2000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PtrL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=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(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List 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*)</a:t>
            </a:r>
            <a:r>
              <a:rPr lang="en-US" altLang="zh-CN" sz="2000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malloc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(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</a:t>
            </a:r>
            <a:r>
              <a:rPr lang="en-US" altLang="zh-CN" sz="2000" b="1" kern="0" dirty="0" err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sizeof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(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List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)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);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</a:t>
            </a:r>
            <a:endParaRPr lang="zh-CN" altLang="zh-CN" sz="2400" kern="100" dirty="0">
              <a:latin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    </a:t>
            </a:r>
            <a:r>
              <a:rPr lang="en-US" altLang="zh-CN" sz="2000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PtrL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-&gt;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Last 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=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-</a:t>
            </a:r>
            <a:r>
              <a:rPr lang="en-US" altLang="zh-CN" sz="2000" kern="0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1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;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 </a:t>
            </a:r>
            <a:endParaRPr lang="zh-CN" altLang="zh-CN" sz="2400" kern="100" dirty="0">
              <a:latin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    </a:t>
            </a:r>
            <a:r>
              <a:rPr lang="en-US" altLang="zh-CN" sz="2000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return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</a:t>
            </a:r>
            <a:r>
              <a:rPr lang="en-US" altLang="zh-CN" sz="2000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PtrL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;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</a:t>
            </a:r>
            <a:endParaRPr lang="zh-CN" altLang="zh-CN" sz="2400" kern="100" dirty="0">
              <a:latin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}</a:t>
            </a:r>
            <a:endParaRPr lang="zh-CN" altLang="zh-CN" sz="2400" kern="100" dirty="0">
              <a:latin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8839257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查找操作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13</a:t>
            </a:fld>
            <a:endParaRPr lang="en-US" altLang="zh-CN"/>
          </a:p>
        </p:txBody>
      </p:sp>
      <p:sp>
        <p:nvSpPr>
          <p:cNvPr id="6" name="Rectangle 5"/>
          <p:cNvSpPr/>
          <p:nvPr/>
        </p:nvSpPr>
        <p:spPr>
          <a:xfrm>
            <a:off x="846715" y="1892800"/>
            <a:ext cx="7988240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kern="0" dirty="0" err="1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int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Find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(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</a:t>
            </a:r>
            <a:r>
              <a:rPr lang="en-US" altLang="zh-CN" sz="2000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ElementType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X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,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List 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*</a:t>
            </a:r>
            <a:r>
              <a:rPr lang="en-US" altLang="zh-CN" sz="2000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PtrL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)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</a:t>
            </a:r>
            <a:endParaRPr lang="zh-CN" altLang="zh-CN" sz="2400" kern="100" dirty="0">
              <a:latin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{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  </a:t>
            </a:r>
            <a:r>
              <a:rPr lang="en-US" altLang="zh-CN" sz="2000" kern="0" dirty="0" err="1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int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i 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=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</a:t>
            </a:r>
            <a:r>
              <a:rPr lang="en-US" altLang="zh-CN" sz="2000" kern="0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0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;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</a:t>
            </a:r>
            <a:endParaRPr lang="zh-CN" altLang="zh-CN" sz="2400" kern="100" dirty="0">
              <a:latin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   </a:t>
            </a:r>
            <a:r>
              <a:rPr lang="en-US" altLang="zh-CN" sz="2000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while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(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i 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&lt;=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</a:t>
            </a:r>
            <a:r>
              <a:rPr lang="en-US" altLang="zh-CN" sz="2000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PtrL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-&gt;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Last 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&amp;&amp;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</a:t>
            </a:r>
            <a:r>
              <a:rPr lang="en-US" altLang="zh-CN" sz="2000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PtrL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-&gt;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Data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[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i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]!=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X 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)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</a:t>
            </a:r>
            <a:endParaRPr lang="zh-CN" altLang="zh-CN" sz="2400" kern="100" dirty="0">
              <a:latin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       i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++;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</a:t>
            </a:r>
            <a:endParaRPr lang="zh-CN" altLang="zh-CN" sz="2400" kern="100" dirty="0">
              <a:latin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   </a:t>
            </a:r>
            <a:r>
              <a:rPr lang="en-US" altLang="zh-CN" sz="2000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if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(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i 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&gt;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</a:t>
            </a:r>
            <a:r>
              <a:rPr lang="en-US" altLang="zh-CN" sz="2000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PtrL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-&gt;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Last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)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 </a:t>
            </a:r>
            <a:endParaRPr lang="zh-CN" altLang="zh-CN" sz="2400" kern="100" dirty="0">
              <a:latin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	  </a:t>
            </a:r>
            <a:r>
              <a:rPr lang="en-US" altLang="zh-CN" sz="2000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return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-</a:t>
            </a:r>
            <a:r>
              <a:rPr lang="en-US" altLang="zh-CN" sz="2000" kern="0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1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;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</a:t>
            </a:r>
            <a:r>
              <a:rPr lang="en-US" altLang="zh-CN" sz="2000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/* </a:t>
            </a:r>
            <a:r>
              <a:rPr lang="zh-CN" altLang="zh-CN" sz="2000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cs typeface="Courier New"/>
              </a:rPr>
              <a:t>如果没找到，返回</a:t>
            </a:r>
            <a:r>
              <a:rPr lang="en-US" altLang="zh-CN" sz="2000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-1 */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</a:t>
            </a:r>
            <a:endParaRPr lang="zh-CN" altLang="zh-CN" sz="2400" kern="100" dirty="0">
              <a:latin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   </a:t>
            </a:r>
            <a:r>
              <a:rPr lang="en-US" altLang="zh-CN" sz="2000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else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 </a:t>
            </a:r>
            <a:endParaRPr lang="zh-CN" altLang="zh-CN" sz="2400" kern="100" dirty="0">
              <a:latin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	  </a:t>
            </a:r>
            <a:r>
              <a:rPr lang="en-US" altLang="zh-CN" sz="2000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return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i</a:t>
            </a: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;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 </a:t>
            </a:r>
            <a:r>
              <a:rPr lang="en-US" altLang="zh-CN" sz="2000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/* </a:t>
            </a:r>
            <a:r>
              <a:rPr lang="zh-CN" altLang="zh-CN" sz="2000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cs typeface="Courier New"/>
              </a:rPr>
              <a:t>找到后返回的是存储位置</a:t>
            </a:r>
            <a:r>
              <a:rPr lang="en-US" altLang="zh-CN" sz="2000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*/</a:t>
            </a:r>
            <a:r>
              <a:rPr lang="en-US" altLang="zh-CN" sz="20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 </a:t>
            </a:r>
            <a:endParaRPr lang="zh-CN" altLang="zh-CN" sz="2400" kern="100" dirty="0">
              <a:latin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sz="2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cs typeface="Times New Roman"/>
              </a:rPr>
              <a:t>}</a:t>
            </a:r>
            <a:endParaRPr lang="zh-CN" altLang="zh-CN" sz="2400" kern="100" dirty="0">
              <a:latin typeface="Calibri"/>
              <a:cs typeface="Times New Roman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2728560" y="5234034"/>
            <a:ext cx="4262955" cy="1305771"/>
          </a:xfrm>
          <a:prstGeom prst="wedgeEllipseCallout">
            <a:avLst>
              <a:gd name="adj1" fmla="val -31349"/>
              <a:gd name="adj2" fmla="val -899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查找成功的平均比较次数为</a:t>
            </a:r>
            <a:r>
              <a:rPr lang="en-US" altLang="zh-CN" b="1" dirty="0"/>
              <a:t>(n +1)/2</a:t>
            </a:r>
            <a:r>
              <a:rPr lang="zh-CN" altLang="en-US" b="1" dirty="0"/>
              <a:t>，平均时间性能为 </a:t>
            </a:r>
            <a:r>
              <a:rPr lang="en-US" altLang="zh-CN" b="1" dirty="0"/>
              <a:t>O(n)</a:t>
            </a:r>
            <a:r>
              <a:rPr lang="zh-CN" altLang="en-US" b="1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362949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插入操作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i (1≤i≤n+1)</a:t>
            </a:r>
            <a:r>
              <a:rPr lang="zh-CN" altLang="en-US" dirty="0"/>
              <a:t>个位置上插入一个值为</a:t>
            </a:r>
            <a:r>
              <a:rPr lang="en-US" altLang="zh-CN" dirty="0"/>
              <a:t>X</a:t>
            </a:r>
            <a:r>
              <a:rPr lang="zh-CN" altLang="en-US" dirty="0"/>
              <a:t>的新元素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14</a:t>
            </a:fld>
            <a:endParaRPr lang="en-US" altLang="zh-CN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2200040"/>
            <a:ext cx="722947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4337395"/>
            <a:ext cx="7124700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576410" y="375095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先移动，再插入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688685" y="3582620"/>
            <a:ext cx="0" cy="65288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05150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插入操作实现 （</a:t>
            </a:r>
            <a:r>
              <a:rPr lang="en-US" altLang="zh-CN" dirty="0"/>
              <a:t> cpp.sh/4pwu </a:t>
            </a:r>
            <a:r>
              <a:rPr lang="zh-CN" altLang="en-US" dirty="0"/>
              <a:t>）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15</a:t>
            </a:fld>
            <a:endParaRPr lang="en-US" altLang="zh-CN"/>
          </a:p>
        </p:txBody>
      </p:sp>
      <p:sp>
        <p:nvSpPr>
          <p:cNvPr id="6" name="Rectangle 5"/>
          <p:cNvSpPr/>
          <p:nvPr/>
        </p:nvSpPr>
        <p:spPr>
          <a:xfrm>
            <a:off x="155425" y="1615112"/>
            <a:ext cx="8988575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void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Insert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ElementType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X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,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int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i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,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List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{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kern="0" dirty="0" err="1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int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j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if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Last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MAXSIZE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</a:t>
            </a:r>
            <a:r>
              <a:rPr lang="en-US" altLang="zh-CN" kern="0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1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){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/* 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表空间已满，不能插入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*/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printf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zh-CN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＂表满＂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	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return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}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if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i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&lt;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1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||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i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Last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+</a:t>
            </a:r>
            <a:r>
              <a:rPr lang="en-US" altLang="zh-CN" kern="0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2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{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/*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检查插入位置的合法性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*/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printf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zh-CN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＂位置不合法＂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return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}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for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j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Last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j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&gt;=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i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</a:t>
            </a:r>
            <a:r>
              <a:rPr lang="en-US" altLang="zh-CN" kern="0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1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j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--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Data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[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j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+</a:t>
            </a:r>
            <a:r>
              <a:rPr lang="en-US" altLang="zh-CN" kern="0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1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]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Data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[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j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];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/*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将</a:t>
            </a:r>
            <a:r>
              <a:rPr lang="en-US" altLang="zh-CN" kern="0" dirty="0" err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a</a:t>
            </a:r>
            <a:r>
              <a:rPr lang="en-US" altLang="zh-CN" kern="0" baseline="-25000" dirty="0" err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i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-a</a:t>
            </a:r>
            <a:r>
              <a:rPr lang="en-US" altLang="zh-CN" kern="0" baseline="-2500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n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倒序向后移动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*/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Data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[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i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</a:t>
            </a:r>
            <a:r>
              <a:rPr lang="en-US" altLang="zh-CN" kern="0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1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]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X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 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/*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新元素插入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*/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Last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++;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        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/*Last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仍指向最后元素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*/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return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}</a:t>
            </a:r>
            <a:endParaRPr lang="zh-CN" altLang="zh-CN" sz="2000" kern="100" dirty="0">
              <a:effectLst/>
              <a:latin typeface="Calibri"/>
              <a:ea typeface="宋体"/>
              <a:cs typeface="Times New Roman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4617099" y="5464464"/>
            <a:ext cx="4262955" cy="1305771"/>
          </a:xfrm>
          <a:prstGeom prst="wedgeEllipseCallout">
            <a:avLst>
              <a:gd name="adj1" fmla="val 13484"/>
              <a:gd name="adj2" fmla="val -75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平均移动次数为</a:t>
            </a:r>
            <a:r>
              <a:rPr lang="en-US" altLang="zh-CN" b="1" dirty="0"/>
              <a:t>(n +1)/2</a:t>
            </a:r>
            <a:r>
              <a:rPr lang="zh-CN" altLang="en-US" b="1" dirty="0"/>
              <a:t>，平均时间性能为 </a:t>
            </a:r>
            <a:r>
              <a:rPr lang="en-US" altLang="zh-CN" b="1" dirty="0"/>
              <a:t>O(n)</a:t>
            </a:r>
            <a:r>
              <a:rPr lang="zh-CN" altLang="en-US" b="1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80211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删除操作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（删除表的第 </a:t>
            </a:r>
            <a:r>
              <a:rPr lang="en-US" altLang="zh-CN" dirty="0"/>
              <a:t>i (1≤i≤n)</a:t>
            </a:r>
            <a:r>
              <a:rPr lang="zh-CN" altLang="en-US" dirty="0"/>
              <a:t>个位置上的元素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16</a:t>
            </a:fld>
            <a:endParaRPr lang="en-US" altLang="zh-C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243115"/>
            <a:ext cx="7200900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432412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删除操作实现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17</a:t>
            </a:fld>
            <a:endParaRPr lang="en-US" altLang="zh-CN"/>
          </a:p>
        </p:txBody>
      </p:sp>
      <p:sp>
        <p:nvSpPr>
          <p:cNvPr id="9" name="Rectangle 8"/>
          <p:cNvSpPr/>
          <p:nvPr/>
        </p:nvSpPr>
        <p:spPr>
          <a:xfrm>
            <a:off x="155424" y="1662370"/>
            <a:ext cx="8871555" cy="46474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void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Delete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int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i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,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List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{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kern="0" dirty="0" err="1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int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j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</a:p>
          <a:p>
            <a:pPr>
              <a:spcAft>
                <a:spcPts val="0"/>
              </a:spcAft>
            </a:pP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if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i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&lt;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1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||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i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Last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+</a:t>
            </a:r>
            <a:r>
              <a:rPr lang="en-US" altLang="zh-CN" kern="0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1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){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/*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检查空表及删除位置的合法性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*/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printf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“</a:t>
            </a:r>
            <a:r>
              <a:rPr lang="zh-CN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不存在第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%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d</a:t>
            </a:r>
            <a:r>
              <a:rPr lang="zh-CN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个元素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”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,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i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return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}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</a:p>
          <a:p>
            <a:pPr>
              <a:spcAft>
                <a:spcPts val="0"/>
              </a:spcAft>
            </a:pP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for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j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i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j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&lt;=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Last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j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++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Data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[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j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</a:t>
            </a:r>
            <a:r>
              <a:rPr lang="en-US" altLang="zh-CN" kern="0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1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]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Data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[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j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];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/*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将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a</a:t>
            </a:r>
            <a:r>
              <a:rPr lang="en-US" altLang="zh-CN" kern="0" baseline="-2500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i+1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～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a</a:t>
            </a:r>
            <a:r>
              <a:rPr lang="en-US" altLang="zh-CN" kern="0" baseline="-2500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n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顺序向前移动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*/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 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Last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--;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/*Last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仍指向最后元素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*/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 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return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}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effectLst/>
              <a:latin typeface="Calibri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4708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03565-2103-254A-B35D-C4A1340FC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 = A U B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097CE1-B7FD-3D41-AFF8-FC20688BD36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37455B4-03F5-5141-AF23-BBFE00059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36227C-1304-4E4E-8547-DCF7F38F5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18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BC1505-597E-9741-98BF-153D7776D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1194"/>
            <a:ext cx="9144000" cy="331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3060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63D30-BADD-4C4D-A9EA-A66272340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顺序表的归并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CD93BE-DE97-CF4F-A7EA-C83AE41D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D12075-4433-7449-BE24-6215E37B4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19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9257B4-81D4-E644-8061-1584AB458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182" y="1600200"/>
            <a:ext cx="6661405" cy="504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55490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章回顾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0070C0"/>
                </a:solidFill>
              </a:rPr>
              <a:t>数据结构课程</a:t>
            </a:r>
            <a:r>
              <a:rPr lang="en-US" altLang="zh-CN" sz="2800" dirty="0"/>
              <a:t>—— </a:t>
            </a:r>
            <a:r>
              <a:rPr lang="zh-CN" altLang="en-US" sz="2800" dirty="0"/>
              <a:t>数据结构＋算法＝程序，涉及数学、计算机硬件和软件。</a:t>
            </a:r>
          </a:p>
          <a:p>
            <a:r>
              <a:rPr lang="zh-CN" altLang="en-US" sz="2800" dirty="0">
                <a:solidFill>
                  <a:srgbClr val="0070C0"/>
                </a:solidFill>
              </a:rPr>
              <a:t>数据结构定义</a:t>
            </a:r>
            <a:r>
              <a:rPr lang="en-US" altLang="zh-CN" sz="2800" dirty="0"/>
              <a:t>——</a:t>
            </a:r>
            <a:r>
              <a:rPr lang="zh-CN" altLang="en-US" sz="2800" dirty="0"/>
              <a:t>指互相有关联的数据元素的集合，可用</a:t>
            </a:r>
            <a:r>
              <a:rPr lang="en-US" altLang="zh-CN" sz="2800" dirty="0" err="1"/>
              <a:t>data_Structure</a:t>
            </a:r>
            <a:r>
              <a:rPr lang="en-US" altLang="zh-CN" sz="2800" dirty="0"/>
              <a:t>=(D,R)</a:t>
            </a:r>
            <a:r>
              <a:rPr lang="zh-CN" altLang="en-US" sz="2800" dirty="0"/>
              <a:t>表示。</a:t>
            </a:r>
          </a:p>
          <a:p>
            <a:r>
              <a:rPr lang="zh-CN" altLang="en-US" sz="2800" dirty="0">
                <a:solidFill>
                  <a:srgbClr val="0070C0"/>
                </a:solidFill>
              </a:rPr>
              <a:t>数据结构内容</a:t>
            </a:r>
            <a:r>
              <a:rPr lang="en-US" altLang="zh-CN" sz="2800" dirty="0"/>
              <a:t>——</a:t>
            </a:r>
            <a:r>
              <a:rPr lang="zh-CN" altLang="en-US" sz="2800" dirty="0"/>
              <a:t>数据的逻辑结构、存储结构和基本运算</a:t>
            </a:r>
            <a:r>
              <a:rPr lang="en-US" altLang="zh-CN" sz="2800" dirty="0"/>
              <a:t>(</a:t>
            </a:r>
            <a:r>
              <a:rPr lang="zh-CN" altLang="en-US" sz="2800" dirty="0"/>
              <a:t>计算机处理非数值对象</a:t>
            </a:r>
            <a:r>
              <a:rPr lang="en-US" altLang="zh-CN" sz="2800" dirty="0"/>
              <a:t>) </a:t>
            </a:r>
          </a:p>
          <a:p>
            <a:r>
              <a:rPr lang="zh-CN" altLang="en-US" sz="2800" dirty="0">
                <a:solidFill>
                  <a:srgbClr val="0070C0"/>
                </a:solidFill>
              </a:rPr>
              <a:t>数据结构学习工具</a:t>
            </a:r>
            <a:r>
              <a:rPr lang="en-US" altLang="zh-CN" sz="2800" dirty="0"/>
              <a:t>——</a:t>
            </a:r>
            <a:r>
              <a:rPr lang="zh-CN" altLang="en-US" sz="2800" dirty="0"/>
              <a:t>抽象数据类型</a:t>
            </a:r>
            <a:r>
              <a:rPr lang="en-US" altLang="zh-CN" sz="2800" dirty="0"/>
              <a:t>(ADT)</a:t>
            </a:r>
            <a:r>
              <a:rPr lang="zh-CN" altLang="en-US" sz="2800" dirty="0"/>
              <a:t>和伪码（类</a:t>
            </a:r>
            <a:r>
              <a:rPr lang="en-US" altLang="zh-CN" sz="2800" dirty="0"/>
              <a:t>C</a:t>
            </a:r>
            <a:r>
              <a:rPr lang="zh-CN" altLang="en-US" sz="2800" dirty="0"/>
              <a:t>）</a:t>
            </a:r>
          </a:p>
          <a:p>
            <a:r>
              <a:rPr lang="zh-CN" altLang="en-US" sz="2800" dirty="0">
                <a:solidFill>
                  <a:srgbClr val="0070C0"/>
                </a:solidFill>
              </a:rPr>
              <a:t>算法效率指标</a:t>
            </a:r>
            <a:r>
              <a:rPr lang="en-US" altLang="zh-CN" sz="2800" dirty="0"/>
              <a:t>——</a:t>
            </a:r>
            <a:r>
              <a:rPr lang="zh-CN" altLang="en-US" sz="2800" dirty="0"/>
              <a:t>时间效率和空间效率 </a:t>
            </a:r>
          </a:p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3881501"/>
      </p:ext>
    </p:extLst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线性表的链式（</a:t>
            </a:r>
            <a:r>
              <a:rPr lang="zh-CN" altLang="en-US" b="1" dirty="0"/>
              <a:t>链表</a:t>
            </a:r>
            <a:r>
              <a:rPr lang="zh-CN" altLang="en-US" dirty="0"/>
              <a:t>）存储实现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20</a:t>
            </a:fld>
            <a:endParaRPr lang="en-US" altLang="zh-C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700775"/>
            <a:ext cx="78105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693095" y="4197100"/>
            <a:ext cx="3765495" cy="1631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b="1" kern="0" dirty="0" err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typedef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r>
              <a:rPr lang="en-US" altLang="zh-CN" kern="0" dirty="0" err="1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struct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Node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{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ElementType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Data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</a:t>
            </a:r>
            <a:r>
              <a:rPr lang="en-US" altLang="zh-CN" kern="0" dirty="0" err="1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struct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Node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Next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}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List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List L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,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endParaRPr lang="zh-CN" altLang="zh-CN" sz="2000" kern="100" dirty="0">
              <a:effectLst/>
              <a:latin typeface="Calibri"/>
              <a:ea typeface="宋体"/>
              <a:cs typeface="Times New Roman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3203755"/>
            <a:ext cx="66198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ounded Rectangular Callout 9"/>
          <p:cNvSpPr/>
          <p:nvPr/>
        </p:nvSpPr>
        <p:spPr>
          <a:xfrm>
            <a:off x="5071265" y="4542745"/>
            <a:ext cx="3763690" cy="1113745"/>
          </a:xfrm>
          <a:prstGeom prst="wedgeRoundRectCallout">
            <a:avLst>
              <a:gd name="adj1" fmla="val -32705"/>
              <a:gd name="adj2" fmla="val -1129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2400" b="1" dirty="0">
                <a:solidFill>
                  <a:srgbClr val="0070C0"/>
                </a:solidFill>
              </a:rPr>
              <a:t>访问序号为 </a:t>
            </a:r>
            <a:r>
              <a:rPr lang="en-US" altLang="zh-CN" sz="2400" b="1" dirty="0">
                <a:solidFill>
                  <a:srgbClr val="0070C0"/>
                </a:solidFill>
              </a:rPr>
              <a:t>i </a:t>
            </a:r>
            <a:r>
              <a:rPr lang="zh-CN" altLang="en-US" sz="2400" b="1" dirty="0">
                <a:solidFill>
                  <a:srgbClr val="0070C0"/>
                </a:solidFill>
              </a:rPr>
              <a:t>的元素？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2400" b="1" dirty="0">
                <a:solidFill>
                  <a:srgbClr val="0070C0"/>
                </a:solidFill>
              </a:rPr>
              <a:t>求线性表的长度？</a:t>
            </a:r>
          </a:p>
        </p:txBody>
      </p:sp>
    </p:spTree>
    <p:extLst>
      <p:ext uri="{BB962C8B-B14F-4D97-AF65-F5344CB8AC3E}">
        <p14:creationId xmlns:p14="http://schemas.microsoft.com/office/powerpoint/2010/main" val="348943982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求表长操作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21</a:t>
            </a:fld>
            <a:endParaRPr lang="en-US" altLang="zh-CN"/>
          </a:p>
        </p:txBody>
      </p:sp>
      <p:sp>
        <p:nvSpPr>
          <p:cNvPr id="7" name="Rectangle 6"/>
          <p:cNvSpPr/>
          <p:nvPr/>
        </p:nvSpPr>
        <p:spPr>
          <a:xfrm>
            <a:off x="539475" y="1834043"/>
            <a:ext cx="8180265" cy="3139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kern="0" dirty="0" err="1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int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Length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List 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{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List 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/* p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指向表的第一个结点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*/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</a:t>
            </a:r>
            <a:r>
              <a:rPr lang="en-US" altLang="zh-CN" kern="0" dirty="0" err="1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int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j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0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while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p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{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    p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p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Next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    j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++;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/* 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当前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指向的是第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j 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个结点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*/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}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return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j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}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effectLst/>
              <a:latin typeface="Calibri"/>
              <a:ea typeface="宋体"/>
              <a:cs typeface="Times New Roman"/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5032860" y="5126984"/>
            <a:ext cx="2457919" cy="913556"/>
          </a:xfrm>
          <a:prstGeom prst="wedgeEllipseCallout">
            <a:avLst>
              <a:gd name="adj1" fmla="val -46993"/>
              <a:gd name="adj2" fmla="val -159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时间性能为 </a:t>
            </a:r>
            <a:r>
              <a:rPr lang="en-US" altLang="zh-CN" b="1" dirty="0"/>
              <a:t>O(n)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585403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查找操作（按序号查找</a:t>
            </a:r>
            <a:r>
              <a:rPr lang="en-US" altLang="zh-CN" dirty="0"/>
              <a:t>: </a:t>
            </a:r>
            <a:r>
              <a:rPr lang="en-US" altLang="zh-CN" dirty="0" err="1"/>
              <a:t>FindKth</a:t>
            </a:r>
            <a:r>
              <a:rPr lang="zh-CN" altLang="en-US" dirty="0"/>
              <a:t>）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22</a:t>
            </a:fld>
            <a:endParaRPr lang="en-US" altLang="zh-CN"/>
          </a:p>
        </p:txBody>
      </p:sp>
      <p:sp>
        <p:nvSpPr>
          <p:cNvPr id="7" name="Rectangle 6"/>
          <p:cNvSpPr/>
          <p:nvPr/>
        </p:nvSpPr>
        <p:spPr>
          <a:xfrm>
            <a:off x="693095" y="1910316"/>
            <a:ext cx="7834620" cy="31700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List 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FindKth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int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K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,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List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{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List 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kern="0" dirty="0" err="1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int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i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1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while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!=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NULL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&amp;&amp;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i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&lt;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K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){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 p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p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Next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 i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++;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}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if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i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K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return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p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/* 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找到第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K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个，返回指针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*/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else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return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NULL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/* 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否则返回空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*/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}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effectLst/>
              <a:latin typeface="Calibri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650987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按值查找</a:t>
            </a:r>
            <a:r>
              <a:rPr lang="en-US" altLang="zh-CN" dirty="0"/>
              <a:t>: Find</a:t>
            </a: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23</a:t>
            </a:fld>
            <a:endParaRPr lang="en-US" altLang="zh-CN"/>
          </a:p>
        </p:txBody>
      </p:sp>
      <p:sp>
        <p:nvSpPr>
          <p:cNvPr id="7" name="Rectangle 6"/>
          <p:cNvSpPr/>
          <p:nvPr/>
        </p:nvSpPr>
        <p:spPr>
          <a:xfrm>
            <a:off x="654689" y="2028617"/>
            <a:ext cx="7335355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List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Find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ElementType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X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,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List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{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List 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while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p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!=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NULL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&amp;&amp;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p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Data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!=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X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		p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p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Next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return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p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}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effectLst/>
              <a:latin typeface="Calibri"/>
              <a:ea typeface="宋体"/>
              <a:cs typeface="Times New Roman"/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4917645" y="4849985"/>
            <a:ext cx="2957184" cy="913556"/>
          </a:xfrm>
          <a:prstGeom prst="wedgeEllipseCallout">
            <a:avLst>
              <a:gd name="adj1" fmla="val -46993"/>
              <a:gd name="adj2" fmla="val -1376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时间性能均为 </a:t>
            </a:r>
            <a:r>
              <a:rPr lang="en-US" altLang="zh-CN" b="1" dirty="0"/>
              <a:t>O(n)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1092207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插入操作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 b="1" dirty="0"/>
              <a:t>在第 </a:t>
            </a:r>
            <a:r>
              <a:rPr lang="en-US" altLang="zh-CN" sz="2400" b="1" dirty="0"/>
              <a:t>i-1(1≤i≤n+1)</a:t>
            </a:r>
            <a:r>
              <a:rPr lang="zh-CN" altLang="en-US" sz="2400" b="1" dirty="0"/>
              <a:t>个结点后插入一个值为</a:t>
            </a:r>
            <a:r>
              <a:rPr lang="en-US" altLang="zh-CN" sz="2400" b="1" dirty="0"/>
              <a:t>X</a:t>
            </a:r>
            <a:r>
              <a:rPr lang="zh-CN" altLang="en-US" sz="2400" b="1" dirty="0"/>
              <a:t>的新结点</a:t>
            </a:r>
            <a:endParaRPr lang="en-US" altLang="zh-CN" sz="2400" b="1" dirty="0"/>
          </a:p>
          <a:p>
            <a:pPr marL="823913" lvl="1" indent="-457200">
              <a:buFont typeface="+mj-lt"/>
              <a:buAutoNum type="arabicPeriod"/>
            </a:pPr>
            <a:r>
              <a:rPr lang="zh-CN" altLang="en-US" sz="2100" b="1" dirty="0"/>
              <a:t>先构造一个新结点，用</a:t>
            </a:r>
            <a:r>
              <a:rPr lang="en-US" altLang="zh-CN" sz="2100" b="1" dirty="0"/>
              <a:t>s</a:t>
            </a:r>
            <a:r>
              <a:rPr lang="zh-CN" altLang="en-US" sz="2100" b="1" dirty="0"/>
              <a:t>指向； </a:t>
            </a:r>
          </a:p>
          <a:p>
            <a:pPr marL="823913" lvl="1" indent="-457200">
              <a:buFont typeface="+mj-lt"/>
              <a:buAutoNum type="arabicPeriod"/>
            </a:pPr>
            <a:r>
              <a:rPr lang="zh-CN" altLang="en-US" sz="2100" b="1" dirty="0"/>
              <a:t>再找到链表的第 </a:t>
            </a:r>
            <a:r>
              <a:rPr lang="en-US" altLang="zh-CN" sz="2100" b="1" dirty="0"/>
              <a:t>i-1</a:t>
            </a:r>
            <a:r>
              <a:rPr lang="zh-CN" altLang="en-US" sz="2100" b="1" dirty="0"/>
              <a:t>个结点，用</a:t>
            </a:r>
            <a:r>
              <a:rPr lang="en-US" altLang="zh-CN" sz="2100" b="1" dirty="0"/>
              <a:t>p</a:t>
            </a:r>
            <a:r>
              <a:rPr lang="zh-CN" altLang="en-US" sz="2100" b="1" dirty="0"/>
              <a:t>指向； </a:t>
            </a:r>
          </a:p>
          <a:p>
            <a:pPr marL="823913" lvl="1" indent="-457200">
              <a:buFont typeface="+mj-lt"/>
              <a:buAutoNum type="arabicPeriod"/>
            </a:pPr>
            <a:r>
              <a:rPr lang="zh-CN" altLang="en-US" sz="2100" b="1" dirty="0"/>
              <a:t>然后修改指针，插入结点 </a:t>
            </a:r>
            <a:r>
              <a:rPr lang="en-US" altLang="zh-CN" sz="2100" b="1" dirty="0"/>
              <a:t>( p</a:t>
            </a:r>
            <a:r>
              <a:rPr lang="zh-CN" altLang="en-US" sz="2100" b="1" dirty="0"/>
              <a:t>之后插入新结点是 </a:t>
            </a:r>
            <a:r>
              <a:rPr lang="en-US" altLang="zh-CN" sz="2100" b="1" dirty="0"/>
              <a:t>s) </a:t>
            </a:r>
            <a:endParaRPr lang="zh-CN" altLang="en-US" sz="21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24</a:t>
            </a:fld>
            <a:endParaRPr lang="en-US" altLang="zh-C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790" y="3583465"/>
            <a:ext cx="6010275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3343041" y="4392001"/>
            <a:ext cx="1459390" cy="4963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/>
          <p:cNvSpPr/>
          <p:nvPr/>
        </p:nvSpPr>
        <p:spPr>
          <a:xfrm rot="17661455">
            <a:off x="3881374" y="4029977"/>
            <a:ext cx="1420986" cy="4963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Oval 8"/>
          <p:cNvSpPr/>
          <p:nvPr/>
        </p:nvSpPr>
        <p:spPr>
          <a:xfrm rot="3388512">
            <a:off x="3347073" y="3910184"/>
            <a:ext cx="1420986" cy="4963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2229295" y="5387655"/>
            <a:ext cx="5914370" cy="1113745"/>
          </a:xfrm>
          <a:prstGeom prst="wedgeRoundRectCallout">
            <a:avLst>
              <a:gd name="adj1" fmla="val -13839"/>
              <a:gd name="adj2" fmla="val -695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2400" b="1" dirty="0">
                <a:solidFill>
                  <a:srgbClr val="0070C0"/>
                </a:solidFill>
              </a:rPr>
              <a:t>思考</a:t>
            </a:r>
            <a:r>
              <a:rPr lang="en-US" altLang="zh-CN" sz="2400" b="1" dirty="0">
                <a:solidFill>
                  <a:srgbClr val="0070C0"/>
                </a:solidFill>
              </a:rPr>
              <a:t>:  </a:t>
            </a:r>
            <a:r>
              <a:rPr lang="zh-CN" altLang="en-US" sz="2400" b="1" dirty="0">
                <a:solidFill>
                  <a:srgbClr val="0070C0"/>
                </a:solidFill>
              </a:rPr>
              <a:t>修改指针的两个步骤如果交换一下，将会发生什么</a:t>
            </a:r>
            <a:r>
              <a:rPr lang="en-US" altLang="zh-CN" sz="2400" b="1" dirty="0">
                <a:solidFill>
                  <a:srgbClr val="0070C0"/>
                </a:solidFill>
              </a:rPr>
              <a:t>?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5708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插入操作实现 （</a:t>
            </a:r>
            <a:r>
              <a:rPr lang="en-US" altLang="zh-CN" dirty="0">
                <a:hlinkClick r:id="rId2"/>
              </a:rPr>
              <a:t> cpp.sh/27se</a:t>
            </a:r>
            <a:r>
              <a:rPr lang="zh-CN" altLang="en-US" dirty="0"/>
              <a:t>）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25</a:t>
            </a:fld>
            <a:endParaRPr lang="en-US" altLang="zh-CN"/>
          </a:p>
        </p:txBody>
      </p:sp>
      <p:sp>
        <p:nvSpPr>
          <p:cNvPr id="7" name="Rectangle 6"/>
          <p:cNvSpPr/>
          <p:nvPr/>
        </p:nvSpPr>
        <p:spPr>
          <a:xfrm>
            <a:off x="384051" y="1547155"/>
            <a:ext cx="8566119" cy="53245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83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List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Insert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ElementType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X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,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int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i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,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List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{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3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List 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,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s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3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if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i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1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{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      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/* 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新结点插入在表头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*/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3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 s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List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*)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malloc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b="1" kern="0" dirty="0" err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sizeof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List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));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/*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申请、填装结点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*/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3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 s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Data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X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3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 s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Next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3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return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s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     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/*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返回新表头指针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*/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3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}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3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p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FindKth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i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</a:t>
            </a:r>
            <a:r>
              <a:rPr lang="en-US" altLang="zh-CN" kern="0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1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,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/* 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查找第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i-1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个结点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*/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3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if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p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NULL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{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/* 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第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i-1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个不存在，不能插入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*/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3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printf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zh-CN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＂参数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i</a:t>
            </a:r>
            <a:r>
              <a:rPr lang="zh-CN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错＂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3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return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NULL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3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}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else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{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3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 s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List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*)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malloc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b="1" kern="0" dirty="0" err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sizeof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List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));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/*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申请、填装结点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*/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3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 s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Data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X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3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 s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Next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p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Next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/*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新结点插入在第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i-1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个结点的后面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*/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3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 p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Next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s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3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return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3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}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3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}</a:t>
            </a:r>
            <a:endParaRPr lang="zh-CN" altLang="zh-CN" sz="2000" kern="100" dirty="0">
              <a:effectLst/>
              <a:latin typeface="Calibri"/>
              <a:ea typeface="宋体"/>
              <a:cs typeface="Times New Roman"/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4667110" y="5779869"/>
            <a:ext cx="4167845" cy="913556"/>
          </a:xfrm>
          <a:prstGeom prst="wedgeEllipseCallout">
            <a:avLst>
              <a:gd name="adj1" fmla="val -55985"/>
              <a:gd name="adj2" fmla="val -264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平均查找次数为 </a:t>
            </a:r>
            <a:r>
              <a:rPr lang="en-US" altLang="zh-CN" b="1" dirty="0"/>
              <a:t>n /2</a:t>
            </a:r>
            <a:r>
              <a:rPr lang="zh-CN" altLang="en-US" b="1" dirty="0"/>
              <a:t>，平均</a:t>
            </a:r>
          </a:p>
          <a:p>
            <a:pPr algn="ctr"/>
            <a:r>
              <a:rPr lang="zh-CN" altLang="en-US" b="1" dirty="0"/>
              <a:t>时间性能为 </a:t>
            </a:r>
            <a:r>
              <a:rPr lang="en-US" altLang="zh-CN" b="1" dirty="0"/>
              <a:t>O(n)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5748683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删除操作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 b="1" dirty="0"/>
              <a:t>删除链表的第 </a:t>
            </a:r>
            <a:r>
              <a:rPr lang="en-US" altLang="zh-CN" sz="2400" b="1" dirty="0"/>
              <a:t>i (1≤i≤n)</a:t>
            </a:r>
            <a:r>
              <a:rPr lang="zh-CN" altLang="en-US" sz="2400" b="1" dirty="0"/>
              <a:t>个位置上的结点</a:t>
            </a:r>
            <a:endParaRPr lang="en-US" altLang="zh-CN" sz="2400" b="1" dirty="0"/>
          </a:p>
          <a:p>
            <a:pPr lvl="1"/>
            <a:r>
              <a:rPr lang="zh-CN" altLang="en-US" sz="2000" b="1" dirty="0"/>
              <a:t>先找到链表的第 </a:t>
            </a:r>
            <a:r>
              <a:rPr lang="en-US" altLang="zh-CN" sz="2000" b="1" dirty="0"/>
              <a:t>i-1</a:t>
            </a:r>
            <a:r>
              <a:rPr lang="zh-CN" altLang="en-US" sz="2000" b="1" dirty="0"/>
              <a:t>个结点，用</a:t>
            </a:r>
            <a:r>
              <a:rPr lang="en-US" altLang="zh-CN" sz="2000" b="1" dirty="0"/>
              <a:t>p</a:t>
            </a:r>
            <a:r>
              <a:rPr lang="zh-CN" altLang="en-US" sz="2000" b="1" dirty="0"/>
              <a:t>指向；</a:t>
            </a:r>
            <a:endParaRPr lang="en-US" altLang="zh-CN" sz="2000" b="1" dirty="0"/>
          </a:p>
          <a:p>
            <a:pPr lvl="1"/>
            <a:r>
              <a:rPr lang="zh-CN" altLang="en-US" sz="2000" b="1" dirty="0"/>
              <a:t>再用指针</a:t>
            </a:r>
            <a:r>
              <a:rPr lang="en-US" altLang="zh-CN" sz="2000" b="1" dirty="0"/>
              <a:t>s</a:t>
            </a:r>
            <a:r>
              <a:rPr lang="zh-CN" altLang="en-US" sz="2000" b="1" dirty="0"/>
              <a:t>指向要被删除的结点（</a:t>
            </a:r>
            <a:r>
              <a:rPr lang="en-US" altLang="zh-CN" sz="2000" b="1" dirty="0"/>
              <a:t>p</a:t>
            </a:r>
            <a:r>
              <a:rPr lang="zh-CN" altLang="en-US" sz="2000" b="1" dirty="0"/>
              <a:t>的下一个结点）</a:t>
            </a:r>
            <a:r>
              <a:rPr lang="en-US" altLang="zh-CN" sz="2000" b="1" dirty="0"/>
              <a:t>; </a:t>
            </a:r>
          </a:p>
          <a:p>
            <a:pPr lvl="1"/>
            <a:r>
              <a:rPr lang="zh-CN" altLang="en-US" sz="2000" b="1" dirty="0"/>
              <a:t>然后修改指针，删除</a:t>
            </a:r>
            <a:r>
              <a:rPr lang="en-US" altLang="zh-CN" sz="2000" b="1" dirty="0"/>
              <a:t>s</a:t>
            </a:r>
            <a:r>
              <a:rPr lang="zh-CN" altLang="en-US" sz="2000" b="1" dirty="0"/>
              <a:t>所指结点</a:t>
            </a:r>
            <a:r>
              <a:rPr lang="en-US" altLang="zh-CN" sz="2000" b="1" dirty="0"/>
              <a:t>; </a:t>
            </a:r>
          </a:p>
          <a:p>
            <a:pPr lvl="1"/>
            <a:r>
              <a:rPr lang="zh-CN" altLang="en-US" sz="2000" b="1" dirty="0"/>
              <a:t>最后释放</a:t>
            </a:r>
            <a:r>
              <a:rPr lang="en-US" altLang="zh-CN" sz="2000" b="1" dirty="0"/>
              <a:t>s</a:t>
            </a:r>
            <a:r>
              <a:rPr lang="zh-CN" altLang="en-US" sz="2000" b="1" dirty="0"/>
              <a:t>所指结点的空间。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26</a:t>
            </a:fld>
            <a:endParaRPr lang="en-US" altLang="zh-C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195" y="3544215"/>
            <a:ext cx="5495925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3112610" y="4084761"/>
            <a:ext cx="1075340" cy="4963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/>
          <p:cNvSpPr/>
          <p:nvPr/>
        </p:nvSpPr>
        <p:spPr>
          <a:xfrm>
            <a:off x="5071265" y="3467405"/>
            <a:ext cx="1766630" cy="4963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Oval 8"/>
          <p:cNvSpPr/>
          <p:nvPr/>
        </p:nvSpPr>
        <p:spPr>
          <a:xfrm>
            <a:off x="3957520" y="4849985"/>
            <a:ext cx="2342705" cy="6500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Oval 10"/>
          <p:cNvSpPr/>
          <p:nvPr/>
        </p:nvSpPr>
        <p:spPr>
          <a:xfrm>
            <a:off x="4072734" y="3697835"/>
            <a:ext cx="1651415" cy="4963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ounded Rectangular Callout 11"/>
          <p:cNvSpPr/>
          <p:nvPr/>
        </p:nvSpPr>
        <p:spPr>
          <a:xfrm>
            <a:off x="2381695" y="5694895"/>
            <a:ext cx="6222830" cy="1113745"/>
          </a:xfrm>
          <a:prstGeom prst="wedgeRoundRectCallout">
            <a:avLst>
              <a:gd name="adj1" fmla="val -30370"/>
              <a:gd name="adj2" fmla="val -66172"/>
              <a:gd name="adj3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2400" b="1" dirty="0">
                <a:solidFill>
                  <a:srgbClr val="0070C0"/>
                </a:solidFill>
              </a:rPr>
              <a:t>思考</a:t>
            </a:r>
            <a:r>
              <a:rPr lang="en-US" altLang="zh-CN" sz="2400" b="1" dirty="0">
                <a:solidFill>
                  <a:srgbClr val="0070C0"/>
                </a:solidFill>
              </a:rPr>
              <a:t>:  </a:t>
            </a:r>
            <a:r>
              <a:rPr lang="zh-CN" altLang="en-US" sz="2400" b="1" dirty="0">
                <a:solidFill>
                  <a:srgbClr val="0070C0"/>
                </a:solidFill>
              </a:rPr>
              <a:t>操作指针的几个步骤如果随意改变，将会发生什么</a:t>
            </a:r>
            <a:r>
              <a:rPr lang="en-US" altLang="zh-CN" sz="2400" b="1" dirty="0">
                <a:solidFill>
                  <a:srgbClr val="0070C0"/>
                </a:solidFill>
              </a:rPr>
              <a:t>?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67741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删除操作实现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27</a:t>
            </a:fld>
            <a:endParaRPr lang="en-US" altLang="zh-CN"/>
          </a:p>
        </p:txBody>
      </p:sp>
      <p:sp>
        <p:nvSpPr>
          <p:cNvPr id="7" name="Rectangle 6"/>
          <p:cNvSpPr/>
          <p:nvPr/>
        </p:nvSpPr>
        <p:spPr>
          <a:xfrm>
            <a:off x="117020" y="1547155"/>
            <a:ext cx="8950170" cy="5262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List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Delete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int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i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,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List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{</a:t>
            </a:r>
            <a:endParaRPr lang="en-US" altLang="zh-CN" sz="2000" kern="100" dirty="0">
              <a:highlight>
                <a:srgbClr val="FFFFFF"/>
              </a:highlight>
              <a:latin typeface="Calibri"/>
              <a:ea typeface="宋体"/>
              <a:cs typeface="Times New Roman"/>
            </a:endParaRP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en-US" altLang="zh-CN" sz="2000" kern="1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宋体"/>
                <a:cs typeface="Times New Roman"/>
              </a:rPr>
              <a:t>	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List 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,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s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if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i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1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{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/* 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若要删除的是表的第一个结点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*/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		s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/*s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指向第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1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个结点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*/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		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if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!=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NULL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Next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/*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从链表中删除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*/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		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else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return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NULL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		free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s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         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/*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释放被删除结点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*/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		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return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}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	p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FindKth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i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</a:t>
            </a:r>
            <a:r>
              <a:rPr lang="en-US" altLang="zh-CN" kern="0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1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,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/*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查找第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i-1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个结点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*/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if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p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NULL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{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		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printf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“</a:t>
            </a:r>
            <a:r>
              <a:rPr lang="zh-CN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第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%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d</a:t>
            </a:r>
            <a:r>
              <a:rPr lang="zh-CN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个结点不存在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”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,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i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</a:t>
            </a:r>
            <a:r>
              <a:rPr lang="en-US" altLang="zh-CN" kern="0" dirty="0">
                <a:solidFill>
                  <a:srgbClr val="FF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1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return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NULL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}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else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if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p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Next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NULL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){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		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printf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“</a:t>
            </a:r>
            <a:r>
              <a:rPr lang="zh-CN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第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%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d</a:t>
            </a:r>
            <a:r>
              <a:rPr lang="zh-CN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个结点不存在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”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,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i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return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NULL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}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else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{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		s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p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Next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      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/*s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指向第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i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个结点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*/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		p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Next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s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Next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/*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从链表中删除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*/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		free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s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        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/*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释放被删除结点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*/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		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return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PtrL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}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}</a:t>
            </a:r>
            <a:endParaRPr lang="zh-CN" altLang="zh-CN" sz="2000" kern="100" dirty="0">
              <a:effectLst/>
              <a:latin typeface="Calibri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526742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链表的运算效率分析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b="1" dirty="0"/>
              <a:t>查找 ：</a:t>
            </a:r>
            <a:r>
              <a:rPr lang="zh-CN" altLang="en-US" dirty="0"/>
              <a:t>因线性链表只能顺序存取，即在查找时要从头指针找起，查找的时间复杂度为 </a:t>
            </a:r>
            <a:r>
              <a:rPr lang="en-US" altLang="zh-CN" dirty="0"/>
              <a:t>O(n)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插入和删除：</a:t>
            </a:r>
            <a:r>
              <a:rPr lang="zh-CN" altLang="en-US" dirty="0"/>
              <a:t>因线性链表不需要移动元素，只要修改指针，一般情况下时间复杂度为 </a:t>
            </a:r>
            <a:r>
              <a:rPr lang="en-US" altLang="zh-CN" dirty="0"/>
              <a:t>O(1)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0070C0"/>
                </a:solidFill>
              </a:rPr>
              <a:t>但是，如果要在单链表中进行前插或删除操作，因为要从头查找前驱结点，所耗时间复杂度将是 </a:t>
            </a:r>
            <a:r>
              <a:rPr lang="en-US" altLang="zh-CN" dirty="0">
                <a:solidFill>
                  <a:srgbClr val="0070C0"/>
                </a:solidFill>
              </a:rPr>
              <a:t>O(n)</a:t>
            </a:r>
            <a:r>
              <a:rPr lang="zh-CN" altLang="en-US" dirty="0">
                <a:solidFill>
                  <a:srgbClr val="0070C0"/>
                </a:solidFill>
              </a:rPr>
              <a:t>。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2681304"/>
      </p:ext>
    </p:extLst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D87662-0032-BA42-8BEC-8DADE0796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带头结点的单链表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7E0260-58C9-7144-A821-C6FD0387D16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 dirty="0"/>
              <a:t>头结点可以不存储任何信息，也可以线性表的长度等附加信息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38AECA9-4C39-244B-B8C9-8C0DF876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B81F6A-BBDA-F447-A973-81AA86B23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29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177B07-B29A-CE41-9CE9-1752B6998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48" y="3064254"/>
            <a:ext cx="73152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20785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线性表例子：多项式的表示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例</a:t>
            </a:r>
            <a:r>
              <a:rPr lang="en-US" altLang="zh-CN" dirty="0"/>
              <a:t>] </a:t>
            </a:r>
            <a:r>
              <a:rPr lang="zh-CN" altLang="en-US" dirty="0"/>
              <a:t>一元多项式及其运算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b="1" dirty="0"/>
              <a:t>主要运算</a:t>
            </a:r>
            <a:r>
              <a:rPr lang="zh-CN" altLang="en-US" dirty="0"/>
              <a:t>：多项式相加、相减、相乘等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[</a:t>
            </a:r>
            <a:r>
              <a:rPr lang="zh-CN" altLang="en-US" dirty="0"/>
              <a:t>分析</a:t>
            </a:r>
            <a:r>
              <a:rPr lang="en-US" altLang="zh-CN" dirty="0"/>
              <a:t>] </a:t>
            </a:r>
            <a:r>
              <a:rPr lang="zh-CN" altLang="en-US" dirty="0"/>
              <a:t>如何表示多项式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b="1" dirty="0"/>
              <a:t>多项式的关键数据</a:t>
            </a:r>
            <a:r>
              <a:rPr lang="en-US" altLang="zh-CN" b="1" dirty="0"/>
              <a:t>:</a:t>
            </a:r>
          </a:p>
          <a:p>
            <a:pPr lvl="2"/>
            <a:r>
              <a:rPr lang="zh-CN" altLang="en-US" b="1" dirty="0">
                <a:solidFill>
                  <a:srgbClr val="0070C0"/>
                </a:solidFill>
              </a:rPr>
              <a:t>多项式项数</a:t>
            </a:r>
            <a:r>
              <a:rPr lang="en-US" altLang="zh-CN" b="1" dirty="0">
                <a:solidFill>
                  <a:srgbClr val="0070C0"/>
                </a:solidFill>
              </a:rPr>
              <a:t>n</a:t>
            </a:r>
          </a:p>
          <a:p>
            <a:pPr lvl="2"/>
            <a:r>
              <a:rPr lang="zh-CN" altLang="en-US" b="1" dirty="0">
                <a:solidFill>
                  <a:srgbClr val="0070C0"/>
                </a:solidFill>
              </a:rPr>
              <a:t>各项系数</a:t>
            </a:r>
            <a:r>
              <a:rPr lang="en-US" altLang="zh-CN" b="1" dirty="0" err="1">
                <a:solidFill>
                  <a:srgbClr val="0070C0"/>
                </a:solidFill>
              </a:rPr>
              <a:t>a</a:t>
            </a:r>
            <a:r>
              <a:rPr lang="en-US" altLang="zh-CN" sz="2000" b="1" baseline="-25000" dirty="0" err="1">
                <a:solidFill>
                  <a:srgbClr val="0070C0"/>
                </a:solidFill>
              </a:rPr>
              <a:t>i</a:t>
            </a:r>
            <a:r>
              <a:rPr lang="en-US" altLang="zh-CN" b="1" dirty="0">
                <a:solidFill>
                  <a:srgbClr val="0070C0"/>
                </a:solidFill>
              </a:rPr>
              <a:t> </a:t>
            </a:r>
            <a:r>
              <a:rPr lang="zh-CN" altLang="en-US" b="1" dirty="0">
                <a:solidFill>
                  <a:srgbClr val="0070C0"/>
                </a:solidFill>
              </a:rPr>
              <a:t>及指数 </a:t>
            </a:r>
            <a:r>
              <a:rPr lang="en-US" altLang="zh-CN" b="1" dirty="0">
                <a:solidFill>
                  <a:srgbClr val="0070C0"/>
                </a:solidFill>
              </a:rPr>
              <a:t>i 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3</a:t>
            </a:fld>
            <a:endParaRPr lang="en-US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105" y="2300780"/>
            <a:ext cx="494347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88056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循环单链表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带头结点的单链表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循环单链表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30</a:t>
            </a:fld>
            <a:endParaRPr lang="en-US" altLang="zh-CN"/>
          </a:p>
        </p:txBody>
      </p:sp>
      <p:pic>
        <p:nvPicPr>
          <p:cNvPr id="12290" name="Picture 2" descr="http://hi.csdn.net/attachment/201109/19/0_13164303391dE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865" y="2238445"/>
            <a:ext cx="4705350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hi.csdn.net/attachment/201109/19/0_1316434003D7ZQ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370" y="4849985"/>
            <a:ext cx="6534150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284529" y="5900833"/>
            <a:ext cx="42830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70C0"/>
                </a:solidFill>
              </a:rPr>
              <a:t>最后一个结点的判断条件为：</a:t>
            </a:r>
            <a:br>
              <a:rPr lang="en-US" altLang="zh-CN" sz="2400" b="1" dirty="0">
                <a:solidFill>
                  <a:srgbClr val="0070C0"/>
                </a:solidFill>
              </a:rPr>
            </a:br>
            <a:r>
              <a:rPr lang="en-US" altLang="zh-CN" sz="2400" b="1" dirty="0">
                <a:solidFill>
                  <a:srgbClr val="0070C0"/>
                </a:solidFill>
              </a:rPr>
              <a:t>p-&gt;next == head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4594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双向链表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31</a:t>
            </a:fld>
            <a:endParaRPr lang="en-US" altLang="zh-CN"/>
          </a:p>
        </p:txBody>
      </p:sp>
      <p:pic>
        <p:nvPicPr>
          <p:cNvPr id="13314" name="Picture 2" descr="http://hi.csdn.net/attachment/201109/20/0_1316484713JB3X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785" y="2245834"/>
            <a:ext cx="5667375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99705" y="3390595"/>
            <a:ext cx="5338295" cy="1631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b="1" kern="0" dirty="0" err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typedef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kern="0" dirty="0" err="1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struct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DuLNode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{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ElemType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data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   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//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数据域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kern="0" dirty="0" err="1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struct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DuLNode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prior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//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前驱指针域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kern="0" dirty="0" err="1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struct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DuLNode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next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//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后继指针域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}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DuLNode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,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DuLinkList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endParaRPr lang="zh-CN" altLang="zh-CN" sz="2000" kern="100" dirty="0">
              <a:effectLst/>
              <a:latin typeface="Calibri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128338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双向链表的插入操作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800" dirty="0"/>
              <a:t>设</a:t>
            </a:r>
            <a:r>
              <a:rPr lang="en-US" altLang="zh-CN" sz="2800" dirty="0"/>
              <a:t>p</a:t>
            </a:r>
            <a:r>
              <a:rPr lang="zh-CN" altLang="en-US" sz="2800" dirty="0"/>
              <a:t>已指向第 </a:t>
            </a:r>
            <a:r>
              <a:rPr lang="en-US" altLang="zh-CN" sz="2800" dirty="0"/>
              <a:t>i </a:t>
            </a:r>
            <a:r>
              <a:rPr lang="zh-CN" altLang="en-US" sz="2800" dirty="0"/>
              <a:t>元素，请在第 </a:t>
            </a:r>
            <a:r>
              <a:rPr lang="en-US" altLang="zh-CN" sz="2800" dirty="0"/>
              <a:t>i </a:t>
            </a:r>
            <a:r>
              <a:rPr lang="zh-CN" altLang="en-US" sz="2800" dirty="0"/>
              <a:t>元素</a:t>
            </a:r>
            <a:r>
              <a:rPr lang="zh-CN" altLang="en-US" sz="2800" dirty="0">
                <a:solidFill>
                  <a:srgbClr val="0070C0"/>
                </a:solidFill>
              </a:rPr>
              <a:t>前</a:t>
            </a:r>
            <a:r>
              <a:rPr lang="zh-CN" altLang="en-US" sz="2800" dirty="0"/>
              <a:t>插入元素 </a:t>
            </a:r>
            <a:r>
              <a:rPr lang="en-US" altLang="zh-CN" sz="2800" dirty="0"/>
              <a:t>x</a:t>
            </a:r>
          </a:p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32</a:t>
            </a:fld>
            <a:endParaRPr lang="en-US" altLang="zh-CN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4555530" y="2807810"/>
            <a:ext cx="304800" cy="762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 type="triangl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4" name="Group 9"/>
          <p:cNvGrpSpPr>
            <a:grpSpLocks/>
          </p:cNvGrpSpPr>
          <p:nvPr/>
        </p:nvGrpSpPr>
        <p:grpSpPr bwMode="auto">
          <a:xfrm>
            <a:off x="3720505" y="3531710"/>
            <a:ext cx="1444625" cy="466725"/>
            <a:chOff x="1632" y="1536"/>
            <a:chExt cx="910" cy="294"/>
          </a:xfrm>
        </p:grpSpPr>
        <p:sp>
          <p:nvSpPr>
            <p:cNvPr id="40" name="Text Box 10"/>
            <p:cNvSpPr txBox="1">
              <a:spLocks noChangeArrowheads="1"/>
            </p:cNvSpPr>
            <p:nvPr/>
          </p:nvSpPr>
          <p:spPr bwMode="auto">
            <a:xfrm>
              <a:off x="1870" y="1536"/>
              <a:ext cx="432" cy="294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0">
                  <a:solidFill>
                    <a:schemeClr val="accent1"/>
                  </a:solidFill>
                  <a:latin typeface="Times New Roman" pitchFamily="18" charset="0"/>
                  <a:ea typeface="宋体" pitchFamily="2" charset="-122"/>
                </a:rPr>
                <a:t>x</a:t>
              </a:r>
              <a:endParaRPr lang="en-US" altLang="zh-CN" sz="2400" b="0" baseline="-10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1" name="Text Box 11"/>
            <p:cNvSpPr txBox="1">
              <a:spLocks noChangeArrowheads="1"/>
            </p:cNvSpPr>
            <p:nvPr/>
          </p:nvSpPr>
          <p:spPr bwMode="auto">
            <a:xfrm>
              <a:off x="2302" y="1536"/>
              <a:ext cx="240" cy="294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rPr>
                <a:t> </a:t>
              </a:r>
            </a:p>
          </p:txBody>
        </p:sp>
        <p:sp>
          <p:nvSpPr>
            <p:cNvPr id="42" name="Text Box 12"/>
            <p:cNvSpPr txBox="1">
              <a:spLocks noChangeArrowheads="1"/>
            </p:cNvSpPr>
            <p:nvPr/>
          </p:nvSpPr>
          <p:spPr bwMode="auto">
            <a:xfrm>
              <a:off x="1632" y="1536"/>
              <a:ext cx="240" cy="294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rPr>
                <a:t> </a:t>
              </a:r>
            </a:p>
          </p:txBody>
        </p:sp>
      </p:grpSp>
      <p:sp>
        <p:nvSpPr>
          <p:cNvPr id="35" name="Line 13"/>
          <p:cNvSpPr>
            <a:spLocks noChangeShapeType="1"/>
          </p:cNvSpPr>
          <p:nvPr/>
        </p:nvSpPr>
        <p:spPr bwMode="auto">
          <a:xfrm flipH="1" flipV="1">
            <a:off x="3793530" y="3188810"/>
            <a:ext cx="76200" cy="6096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Line 14"/>
          <p:cNvSpPr>
            <a:spLocks noChangeShapeType="1"/>
          </p:cNvSpPr>
          <p:nvPr/>
        </p:nvSpPr>
        <p:spPr bwMode="auto">
          <a:xfrm>
            <a:off x="4098330" y="2884010"/>
            <a:ext cx="152400" cy="6096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Line 15"/>
          <p:cNvSpPr>
            <a:spLocks noChangeShapeType="1"/>
          </p:cNvSpPr>
          <p:nvPr/>
        </p:nvSpPr>
        <p:spPr bwMode="auto">
          <a:xfrm>
            <a:off x="4936530" y="3112610"/>
            <a:ext cx="0" cy="6858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 type="triangl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Line 16"/>
          <p:cNvSpPr>
            <a:spLocks noChangeShapeType="1"/>
          </p:cNvSpPr>
          <p:nvPr/>
        </p:nvSpPr>
        <p:spPr bwMode="auto">
          <a:xfrm>
            <a:off x="3161705" y="379841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Text Box 17"/>
          <p:cNvSpPr txBox="1">
            <a:spLocks noChangeArrowheads="1"/>
          </p:cNvSpPr>
          <p:nvPr/>
        </p:nvSpPr>
        <p:spPr bwMode="auto">
          <a:xfrm>
            <a:off x="3009305" y="3341210"/>
            <a:ext cx="38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s</a:t>
            </a:r>
          </a:p>
        </p:txBody>
      </p:sp>
      <p:sp>
        <p:nvSpPr>
          <p:cNvPr id="10" name="Line 19"/>
          <p:cNvSpPr>
            <a:spLocks noChangeShapeType="1"/>
          </p:cNvSpPr>
          <p:nvPr/>
        </p:nvSpPr>
        <p:spPr bwMode="auto">
          <a:xfrm>
            <a:off x="4174530" y="279828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" name="Group 20"/>
          <p:cNvGrpSpPr>
            <a:grpSpLocks/>
          </p:cNvGrpSpPr>
          <p:nvPr/>
        </p:nvGrpSpPr>
        <p:grpSpPr bwMode="auto">
          <a:xfrm>
            <a:off x="2498130" y="2645885"/>
            <a:ext cx="1816100" cy="466725"/>
            <a:chOff x="768" y="624"/>
            <a:chExt cx="1144" cy="294"/>
          </a:xfrm>
        </p:grpSpPr>
        <p:sp>
          <p:nvSpPr>
            <p:cNvPr id="29" name="Text Box 21"/>
            <p:cNvSpPr txBox="1">
              <a:spLocks noChangeArrowheads="1"/>
            </p:cNvSpPr>
            <p:nvPr/>
          </p:nvSpPr>
          <p:spPr bwMode="auto">
            <a:xfrm>
              <a:off x="1240" y="624"/>
              <a:ext cx="43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rPr>
                <a:t>a</a:t>
              </a:r>
              <a:r>
                <a:rPr lang="en-US" altLang="zh-CN" sz="2400" b="0" baseline="-10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rPr>
                <a:t>i-1</a:t>
              </a:r>
              <a:endParaRPr lang="en-US" altLang="zh-CN" sz="2400"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0" name="Text Box 22"/>
            <p:cNvSpPr txBox="1">
              <a:spLocks noChangeArrowheads="1"/>
            </p:cNvSpPr>
            <p:nvPr/>
          </p:nvSpPr>
          <p:spPr bwMode="auto">
            <a:xfrm>
              <a:off x="1672" y="624"/>
              <a:ext cx="240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rPr>
                <a:t> </a:t>
              </a:r>
            </a:p>
          </p:txBody>
        </p:sp>
        <p:sp>
          <p:nvSpPr>
            <p:cNvPr id="31" name="Text Box 23"/>
            <p:cNvSpPr txBox="1">
              <a:spLocks noChangeArrowheads="1"/>
            </p:cNvSpPr>
            <p:nvPr/>
          </p:nvSpPr>
          <p:spPr bwMode="auto">
            <a:xfrm>
              <a:off x="1002" y="624"/>
              <a:ext cx="240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rPr>
                <a:t> </a:t>
              </a:r>
            </a:p>
          </p:txBody>
        </p:sp>
        <p:sp>
          <p:nvSpPr>
            <p:cNvPr id="32" name="Line 24"/>
            <p:cNvSpPr>
              <a:spLocks noChangeShapeType="1"/>
            </p:cNvSpPr>
            <p:nvPr/>
          </p:nvSpPr>
          <p:spPr bwMode="auto">
            <a:xfrm>
              <a:off x="768" y="72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Line 25"/>
            <p:cNvSpPr>
              <a:spLocks noChangeShapeType="1"/>
            </p:cNvSpPr>
            <p:nvPr/>
          </p:nvSpPr>
          <p:spPr bwMode="auto">
            <a:xfrm>
              <a:off x="768" y="8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" name="Line 26"/>
          <p:cNvSpPr>
            <a:spLocks noChangeShapeType="1"/>
          </p:cNvSpPr>
          <p:nvPr/>
        </p:nvSpPr>
        <p:spPr bwMode="auto">
          <a:xfrm>
            <a:off x="4174530" y="295068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3" name="Group 27"/>
          <p:cNvGrpSpPr>
            <a:grpSpLocks/>
          </p:cNvGrpSpPr>
          <p:nvPr/>
        </p:nvGrpSpPr>
        <p:grpSpPr bwMode="auto">
          <a:xfrm>
            <a:off x="4631730" y="2645885"/>
            <a:ext cx="1914525" cy="466725"/>
            <a:chOff x="2490" y="624"/>
            <a:chExt cx="1206" cy="294"/>
          </a:xfrm>
        </p:grpSpPr>
        <p:sp>
          <p:nvSpPr>
            <p:cNvPr id="24" name="Text Box 28"/>
            <p:cNvSpPr txBox="1">
              <a:spLocks noChangeArrowheads="1"/>
            </p:cNvSpPr>
            <p:nvPr/>
          </p:nvSpPr>
          <p:spPr bwMode="auto">
            <a:xfrm>
              <a:off x="2728" y="624"/>
              <a:ext cx="43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0" dirty="0" err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rPr>
                <a:t>a</a:t>
              </a:r>
              <a:r>
                <a:rPr lang="en-US" altLang="zh-CN" sz="2400" b="0" baseline="-10000" dirty="0" err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rPr>
                <a:t>i</a:t>
              </a:r>
              <a:endParaRPr lang="en-US" altLang="zh-CN" sz="2400" b="0" baseline="-100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5" name="Text Box 29"/>
            <p:cNvSpPr txBox="1">
              <a:spLocks noChangeArrowheads="1"/>
            </p:cNvSpPr>
            <p:nvPr/>
          </p:nvSpPr>
          <p:spPr bwMode="auto">
            <a:xfrm>
              <a:off x="3160" y="624"/>
              <a:ext cx="240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rPr>
                <a:t> </a:t>
              </a:r>
            </a:p>
          </p:txBody>
        </p:sp>
        <p:sp>
          <p:nvSpPr>
            <p:cNvPr id="26" name="Line 30"/>
            <p:cNvSpPr>
              <a:spLocks noChangeShapeType="1"/>
            </p:cNvSpPr>
            <p:nvPr/>
          </p:nvSpPr>
          <p:spPr bwMode="auto">
            <a:xfrm>
              <a:off x="3312" y="72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Text Box 31"/>
            <p:cNvSpPr txBox="1">
              <a:spLocks noChangeArrowheads="1"/>
            </p:cNvSpPr>
            <p:nvPr/>
          </p:nvSpPr>
          <p:spPr bwMode="auto">
            <a:xfrm>
              <a:off x="2490" y="624"/>
              <a:ext cx="240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rPr>
                <a:t> </a:t>
              </a:r>
            </a:p>
          </p:txBody>
        </p:sp>
        <p:sp>
          <p:nvSpPr>
            <p:cNvPr id="28" name="Line 32"/>
            <p:cNvSpPr>
              <a:spLocks noChangeShapeType="1"/>
            </p:cNvSpPr>
            <p:nvPr/>
          </p:nvSpPr>
          <p:spPr bwMode="auto">
            <a:xfrm>
              <a:off x="3312" y="8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4" name="Group 33"/>
          <p:cNvGrpSpPr>
            <a:grpSpLocks/>
          </p:cNvGrpSpPr>
          <p:nvPr/>
        </p:nvGrpSpPr>
        <p:grpSpPr bwMode="auto">
          <a:xfrm>
            <a:off x="4098330" y="2645885"/>
            <a:ext cx="762000" cy="228600"/>
            <a:chOff x="1776" y="624"/>
            <a:chExt cx="480" cy="144"/>
          </a:xfrm>
        </p:grpSpPr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1776" y="672"/>
              <a:ext cx="480" cy="9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Line 35"/>
            <p:cNvSpPr>
              <a:spLocks noChangeShapeType="1"/>
            </p:cNvSpPr>
            <p:nvPr/>
          </p:nvSpPr>
          <p:spPr bwMode="auto">
            <a:xfrm>
              <a:off x="1911" y="62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36"/>
            <p:cNvSpPr>
              <a:spLocks noChangeShapeType="1"/>
            </p:cNvSpPr>
            <p:nvPr/>
          </p:nvSpPr>
          <p:spPr bwMode="auto">
            <a:xfrm>
              <a:off x="2112" y="62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5" name="Group 37"/>
          <p:cNvGrpSpPr>
            <a:grpSpLocks/>
          </p:cNvGrpSpPr>
          <p:nvPr/>
        </p:nvGrpSpPr>
        <p:grpSpPr bwMode="auto">
          <a:xfrm>
            <a:off x="4098330" y="2798285"/>
            <a:ext cx="762000" cy="228600"/>
            <a:chOff x="1776" y="624"/>
            <a:chExt cx="480" cy="144"/>
          </a:xfrm>
        </p:grpSpPr>
        <p:sp>
          <p:nvSpPr>
            <p:cNvPr id="18" name="Rectangle 38"/>
            <p:cNvSpPr>
              <a:spLocks noChangeArrowheads="1"/>
            </p:cNvSpPr>
            <p:nvPr/>
          </p:nvSpPr>
          <p:spPr bwMode="auto">
            <a:xfrm>
              <a:off x="1776" y="672"/>
              <a:ext cx="480" cy="9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39"/>
            <p:cNvSpPr>
              <a:spLocks noChangeShapeType="1"/>
            </p:cNvSpPr>
            <p:nvPr/>
          </p:nvSpPr>
          <p:spPr bwMode="auto">
            <a:xfrm>
              <a:off x="1911" y="62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Line 40"/>
            <p:cNvSpPr>
              <a:spLocks noChangeShapeType="1"/>
            </p:cNvSpPr>
            <p:nvPr/>
          </p:nvSpPr>
          <p:spPr bwMode="auto">
            <a:xfrm>
              <a:off x="2112" y="62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6" name="Text Box 41"/>
          <p:cNvSpPr txBox="1">
            <a:spLocks noChangeArrowheads="1"/>
          </p:cNvSpPr>
          <p:nvPr/>
        </p:nvSpPr>
        <p:spPr bwMode="auto">
          <a:xfrm>
            <a:off x="4260255" y="196961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b="0">
                <a:solidFill>
                  <a:srgbClr val="00FF00"/>
                </a:solidFill>
                <a:latin typeface="Times New Roman" pitchFamily="18" charset="0"/>
                <a:ea typeface="宋体" pitchFamily="2" charset="-122"/>
              </a:rPr>
              <a:t>p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75482" y="4293841"/>
            <a:ext cx="664499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1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）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a</a:t>
            </a:r>
            <a:r>
              <a:rPr lang="en-US" altLang="zh-CN" sz="2000" baseline="-10000" dirty="0">
                <a:latin typeface="Times New Roman" pitchFamily="18" charset="0"/>
                <a:ea typeface="宋体" pitchFamily="2" charset="-122"/>
              </a:rPr>
              <a:t>i-1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的后继从 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</a:rPr>
              <a:t>a</a:t>
            </a:r>
            <a:r>
              <a:rPr lang="en-US" altLang="zh-CN" sz="2000" baseline="-10000" dirty="0" err="1">
                <a:latin typeface="Times New Roman" pitchFamily="18" charset="0"/>
                <a:ea typeface="宋体" pitchFamily="2" charset="-122"/>
              </a:rPr>
              <a:t>i</a:t>
            </a:r>
            <a:r>
              <a:rPr lang="en-US" altLang="zh-CN" sz="2000" baseline="-10000" dirty="0"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( 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指针是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p)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变为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x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（指针是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s) :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                s-&gt;next = p  ;</a:t>
            </a:r>
            <a:r>
              <a:rPr lang="en-US" altLang="zh-CN" sz="20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   </a:t>
            </a:r>
            <a:r>
              <a:rPr lang="en-US" altLang="zh-CN" sz="2000" dirty="0">
                <a:solidFill>
                  <a:srgbClr val="FF5050"/>
                </a:solidFill>
                <a:latin typeface="Times New Roman" pitchFamily="18" charset="0"/>
                <a:ea typeface="宋体" pitchFamily="2" charset="-122"/>
              </a:rPr>
              <a:t>p-&gt;prior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-&gt;next = s ;</a:t>
            </a:r>
            <a:r>
              <a:rPr lang="en-US" altLang="zh-CN" sz="20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2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）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</a:rPr>
              <a:t>a</a:t>
            </a:r>
            <a:r>
              <a:rPr lang="en-US" altLang="zh-CN" sz="2000" baseline="-10000" dirty="0" err="1">
                <a:latin typeface="Times New Roman" pitchFamily="18" charset="0"/>
                <a:ea typeface="宋体" pitchFamily="2" charset="-122"/>
              </a:rPr>
              <a:t>i</a:t>
            </a:r>
            <a:r>
              <a:rPr lang="en-US" altLang="zh-CN" sz="2000" baseline="-10000" dirty="0">
                <a:latin typeface="Times New Roman" pitchFamily="18" charset="0"/>
                <a:ea typeface="宋体" pitchFamily="2" charset="-122"/>
              </a:rPr>
              <a:t>  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的前驱从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a</a:t>
            </a:r>
            <a:r>
              <a:rPr lang="en-US" altLang="zh-CN" sz="2000" baseline="-10000" dirty="0">
                <a:latin typeface="Times New Roman" pitchFamily="18" charset="0"/>
                <a:ea typeface="宋体" pitchFamily="2" charset="-122"/>
              </a:rPr>
              <a:t>i-1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( 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指针是</a:t>
            </a:r>
            <a:r>
              <a:rPr lang="en-US" altLang="zh-CN" sz="2000" dirty="0">
                <a:solidFill>
                  <a:srgbClr val="FF5050"/>
                </a:solidFill>
                <a:latin typeface="Times New Roman" pitchFamily="18" charset="0"/>
                <a:ea typeface="宋体" pitchFamily="2" charset="-122"/>
              </a:rPr>
              <a:t>p-&gt;prior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)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变为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x ( 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指针是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s);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                s-&gt;prior = </a:t>
            </a:r>
            <a:r>
              <a:rPr lang="en-US" altLang="zh-CN" sz="2000" dirty="0">
                <a:solidFill>
                  <a:srgbClr val="FF5050"/>
                </a:solidFill>
                <a:latin typeface="Times New Roman" pitchFamily="18" charset="0"/>
                <a:ea typeface="宋体" pitchFamily="2" charset="-122"/>
              </a:rPr>
              <a:t>p -&gt;prior</a:t>
            </a:r>
            <a:r>
              <a:rPr lang="en-US" altLang="zh-CN" sz="20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 ; </a:t>
            </a:r>
            <a:r>
              <a:rPr lang="en-US" altLang="zh-CN" sz="2000" dirty="0">
                <a:solidFill>
                  <a:srgbClr val="FF5050"/>
                </a:solidFill>
                <a:latin typeface="Times New Roman" pitchFamily="18" charset="0"/>
                <a:ea typeface="宋体" pitchFamily="2" charset="-122"/>
              </a:rPr>
              <a:t>p-&gt;prior</a:t>
            </a:r>
            <a:r>
              <a:rPr lang="en-US" altLang="zh-CN" sz="20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</a:rPr>
              <a:t> = s ;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          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4555530" y="2198210"/>
            <a:ext cx="796925" cy="447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68418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5" grpId="0" animBg="1"/>
      <p:bldP spid="36" grpId="0" animBg="1"/>
      <p:bldP spid="3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双向链表的删除操作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800" dirty="0"/>
              <a:t>设</a:t>
            </a:r>
            <a:r>
              <a:rPr lang="en-US" altLang="zh-CN" sz="2800" dirty="0"/>
              <a:t>p</a:t>
            </a:r>
            <a:r>
              <a:rPr lang="zh-CN" altLang="en-US" sz="2800" dirty="0"/>
              <a:t>指向第 </a:t>
            </a:r>
            <a:r>
              <a:rPr lang="en-US" altLang="zh-CN" sz="2800" dirty="0"/>
              <a:t>i </a:t>
            </a:r>
            <a:r>
              <a:rPr lang="zh-CN" altLang="en-US" sz="2800" dirty="0"/>
              <a:t>个元素，删除第 </a:t>
            </a:r>
            <a:r>
              <a:rPr lang="en-US" altLang="zh-CN" sz="2800" dirty="0"/>
              <a:t>i </a:t>
            </a:r>
            <a:r>
              <a:rPr lang="zh-CN" altLang="en-US" sz="2800" dirty="0"/>
              <a:t>个 元素</a:t>
            </a:r>
          </a:p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33</a:t>
            </a:fld>
            <a:endParaRPr lang="en-US" altLang="zh-CN"/>
          </a:p>
        </p:txBody>
      </p:sp>
      <p:sp>
        <p:nvSpPr>
          <p:cNvPr id="6" name="Rectangle 5"/>
          <p:cNvSpPr/>
          <p:nvPr/>
        </p:nvSpPr>
        <p:spPr>
          <a:xfrm>
            <a:off x="961930" y="4293841"/>
            <a:ext cx="718173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1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）后继方向：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a</a:t>
            </a:r>
            <a:r>
              <a:rPr lang="en-US" altLang="zh-CN" sz="2000" baseline="-10000" dirty="0">
                <a:latin typeface="Times New Roman" pitchFamily="18" charset="0"/>
                <a:ea typeface="宋体" pitchFamily="2" charset="-122"/>
              </a:rPr>
              <a:t>i-1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的后继由 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</a:rPr>
              <a:t>a</a:t>
            </a:r>
            <a:r>
              <a:rPr lang="en-US" altLang="zh-CN" sz="2000" baseline="-10000" dirty="0" err="1">
                <a:latin typeface="Times New Roman" pitchFamily="18" charset="0"/>
                <a:ea typeface="宋体" pitchFamily="2" charset="-122"/>
              </a:rPr>
              <a:t>i</a:t>
            </a:r>
            <a:r>
              <a:rPr lang="en-US" altLang="zh-CN" sz="2000" baseline="-10000" dirty="0"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( 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指针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p)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变为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a</a:t>
            </a:r>
            <a:r>
              <a:rPr lang="en-US" altLang="zh-CN" sz="2000" baseline="-10000" dirty="0">
                <a:latin typeface="Times New Roman" pitchFamily="18" charset="0"/>
                <a:ea typeface="宋体" pitchFamily="2" charset="-122"/>
              </a:rPr>
              <a:t>i+1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(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指针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p -&gt;next</a:t>
            </a:r>
            <a:r>
              <a:rPr lang="en-US" altLang="zh-CN" sz="2000" dirty="0">
                <a:solidFill>
                  <a:srgbClr val="FF33CC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                   </a:t>
            </a:r>
            <a:r>
              <a:rPr lang="en-US" altLang="zh-CN" sz="2000" dirty="0">
                <a:solidFill>
                  <a:srgbClr val="FF33CC"/>
                </a:solidFill>
                <a:latin typeface="Times New Roman" pitchFamily="18" charset="0"/>
                <a:ea typeface="宋体" pitchFamily="2" charset="-122"/>
              </a:rPr>
              <a:t>p -&gt;prior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-&gt;next</a:t>
            </a:r>
            <a:r>
              <a:rPr lang="en-US" altLang="zh-CN" sz="2000" dirty="0">
                <a:solidFill>
                  <a:srgbClr val="FF33CC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=</a:t>
            </a:r>
            <a:r>
              <a:rPr lang="en-US" altLang="zh-CN" sz="2000" dirty="0">
                <a:solidFill>
                  <a:srgbClr val="FF33CC"/>
                </a:solidFill>
                <a:latin typeface="Times New Roman" pitchFamily="18" charset="0"/>
                <a:ea typeface="宋体" pitchFamily="2" charset="-122"/>
              </a:rPr>
              <a:t> 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p-&gt;next  ; 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2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）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 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前驱方向：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a</a:t>
            </a:r>
            <a:r>
              <a:rPr lang="en-US" altLang="zh-CN" sz="2000" baseline="-10000" dirty="0">
                <a:latin typeface="Times New Roman" pitchFamily="18" charset="0"/>
                <a:ea typeface="宋体" pitchFamily="2" charset="-122"/>
              </a:rPr>
              <a:t>i+1  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的前驱由 </a:t>
            </a:r>
            <a:r>
              <a:rPr lang="en-US" altLang="zh-CN" sz="2000" dirty="0" err="1">
                <a:latin typeface="Times New Roman" pitchFamily="18" charset="0"/>
                <a:ea typeface="宋体" pitchFamily="2" charset="-122"/>
              </a:rPr>
              <a:t>a</a:t>
            </a:r>
            <a:r>
              <a:rPr lang="en-US" altLang="zh-CN" sz="2000" baseline="-10000" dirty="0" err="1">
                <a:latin typeface="Times New Roman" pitchFamily="18" charset="0"/>
                <a:ea typeface="宋体" pitchFamily="2" charset="-122"/>
              </a:rPr>
              <a:t>i</a:t>
            </a:r>
            <a:r>
              <a:rPr lang="en-US" altLang="zh-CN" sz="2000" baseline="-10000" dirty="0"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( 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指针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p)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变为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a</a:t>
            </a:r>
            <a:r>
              <a:rPr lang="en-US" altLang="zh-CN" sz="2000" baseline="-10000" dirty="0">
                <a:latin typeface="Times New Roman" pitchFamily="18" charset="0"/>
                <a:ea typeface="宋体" pitchFamily="2" charset="-122"/>
              </a:rPr>
              <a:t>i-1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(</a:t>
            </a:r>
            <a:r>
              <a:rPr lang="zh-CN" altLang="en-US" sz="2000" dirty="0">
                <a:latin typeface="Times New Roman" pitchFamily="18" charset="0"/>
                <a:ea typeface="宋体" pitchFamily="2" charset="-122"/>
              </a:rPr>
              <a:t>指针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p -&gt; </a:t>
            </a:r>
            <a:r>
              <a:rPr lang="en-US" altLang="zh-CN" sz="2000" dirty="0">
                <a:solidFill>
                  <a:srgbClr val="FF33CC"/>
                </a:solidFill>
                <a:latin typeface="Times New Roman" pitchFamily="18" charset="0"/>
                <a:ea typeface="宋体" pitchFamily="2" charset="-122"/>
              </a:rPr>
              <a:t>prior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                   </a:t>
            </a:r>
            <a:r>
              <a:rPr lang="en-US" altLang="zh-CN" sz="2000" dirty="0">
                <a:solidFill>
                  <a:srgbClr val="99FF33"/>
                </a:solidFill>
                <a:latin typeface="Times New Roman" pitchFamily="18" charset="0"/>
                <a:ea typeface="宋体" pitchFamily="2" charset="-122"/>
              </a:rPr>
              <a:t>p-&gt;next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-&gt;prior</a:t>
            </a:r>
            <a:r>
              <a:rPr lang="en-US" altLang="zh-CN" sz="2000" dirty="0">
                <a:solidFill>
                  <a:srgbClr val="FF33CC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= </a:t>
            </a:r>
            <a:r>
              <a:rPr lang="en-US" altLang="zh-CN" sz="2000" dirty="0">
                <a:solidFill>
                  <a:srgbClr val="FF00FF"/>
                </a:solidFill>
                <a:latin typeface="Times New Roman" pitchFamily="18" charset="0"/>
                <a:ea typeface="宋体" pitchFamily="2" charset="-122"/>
              </a:rPr>
              <a:t>p -&gt;prior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 ;           </a:t>
            </a:r>
          </a:p>
        </p:txBody>
      </p:sp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3086100" y="3337363"/>
            <a:ext cx="2438400" cy="381000"/>
            <a:chOff x="2344" y="2832"/>
            <a:chExt cx="1536" cy="240"/>
          </a:xfrm>
        </p:grpSpPr>
        <p:sp>
          <p:nvSpPr>
            <p:cNvPr id="8" name="Line 3"/>
            <p:cNvSpPr>
              <a:spLocks noChangeShapeType="1"/>
            </p:cNvSpPr>
            <p:nvPr/>
          </p:nvSpPr>
          <p:spPr bwMode="auto">
            <a:xfrm>
              <a:off x="3880" y="2832"/>
              <a:ext cx="0" cy="240"/>
            </a:xfrm>
            <a:prstGeom prst="line">
              <a:avLst/>
            </a:prstGeom>
            <a:noFill/>
            <a:ln w="222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4"/>
            <p:cNvSpPr>
              <a:spLocks noChangeShapeType="1"/>
            </p:cNvSpPr>
            <p:nvPr/>
          </p:nvSpPr>
          <p:spPr bwMode="auto">
            <a:xfrm flipH="1">
              <a:off x="2344" y="3072"/>
              <a:ext cx="1536" cy="0"/>
            </a:xfrm>
            <a:prstGeom prst="line">
              <a:avLst/>
            </a:prstGeom>
            <a:noFill/>
            <a:ln w="22225">
              <a:solidFill>
                <a:srgbClr val="FF5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5"/>
            <p:cNvSpPr>
              <a:spLocks noChangeShapeType="1"/>
            </p:cNvSpPr>
            <p:nvPr/>
          </p:nvSpPr>
          <p:spPr bwMode="auto">
            <a:xfrm flipV="1">
              <a:off x="2344" y="2832"/>
              <a:ext cx="0" cy="240"/>
            </a:xfrm>
            <a:prstGeom prst="line">
              <a:avLst/>
            </a:prstGeom>
            <a:noFill/>
            <a:ln w="22225">
              <a:solidFill>
                <a:srgbClr val="FF505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" name="Group 6"/>
          <p:cNvGrpSpPr>
            <a:grpSpLocks/>
          </p:cNvGrpSpPr>
          <p:nvPr/>
        </p:nvGrpSpPr>
        <p:grpSpPr bwMode="auto">
          <a:xfrm>
            <a:off x="3095625" y="2751575"/>
            <a:ext cx="2438400" cy="381000"/>
            <a:chOff x="2350" y="1515"/>
            <a:chExt cx="1536" cy="240"/>
          </a:xfrm>
        </p:grpSpPr>
        <p:sp>
          <p:nvSpPr>
            <p:cNvPr id="12" name="Line 7"/>
            <p:cNvSpPr>
              <a:spLocks noChangeShapeType="1"/>
            </p:cNvSpPr>
            <p:nvPr/>
          </p:nvSpPr>
          <p:spPr bwMode="auto">
            <a:xfrm>
              <a:off x="3886" y="1515"/>
              <a:ext cx="0" cy="240"/>
            </a:xfrm>
            <a:prstGeom prst="line">
              <a:avLst/>
            </a:prstGeom>
            <a:noFill/>
            <a:ln w="22225">
              <a:solidFill>
                <a:srgbClr val="00FF00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8"/>
            <p:cNvSpPr>
              <a:spLocks noChangeShapeType="1"/>
            </p:cNvSpPr>
            <p:nvPr/>
          </p:nvSpPr>
          <p:spPr bwMode="auto">
            <a:xfrm flipH="1">
              <a:off x="2350" y="1515"/>
              <a:ext cx="1536" cy="0"/>
            </a:xfrm>
            <a:prstGeom prst="line">
              <a:avLst/>
            </a:prstGeom>
            <a:noFill/>
            <a:ln w="222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9"/>
            <p:cNvSpPr>
              <a:spLocks noChangeShapeType="1"/>
            </p:cNvSpPr>
            <p:nvPr/>
          </p:nvSpPr>
          <p:spPr bwMode="auto">
            <a:xfrm flipV="1">
              <a:off x="2350" y="1515"/>
              <a:ext cx="0" cy="240"/>
            </a:xfrm>
            <a:prstGeom prst="line">
              <a:avLst/>
            </a:prstGeom>
            <a:noFill/>
            <a:ln w="22225">
              <a:solidFill>
                <a:srgbClr val="00FF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5" name="Group 11"/>
          <p:cNvGrpSpPr>
            <a:grpSpLocks/>
          </p:cNvGrpSpPr>
          <p:nvPr/>
        </p:nvGrpSpPr>
        <p:grpSpPr bwMode="auto">
          <a:xfrm>
            <a:off x="1447800" y="2084825"/>
            <a:ext cx="5815013" cy="1381125"/>
            <a:chOff x="1312" y="1116"/>
            <a:chExt cx="3663" cy="870"/>
          </a:xfrm>
        </p:grpSpPr>
        <p:sp>
          <p:nvSpPr>
            <p:cNvPr id="16" name="Line 12"/>
            <p:cNvSpPr>
              <a:spLocks noChangeShapeType="1"/>
            </p:cNvSpPr>
            <p:nvPr/>
          </p:nvSpPr>
          <p:spPr bwMode="auto">
            <a:xfrm>
              <a:off x="2368" y="178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7" name="Group 13"/>
            <p:cNvGrpSpPr>
              <a:grpSpLocks/>
            </p:cNvGrpSpPr>
            <p:nvPr/>
          </p:nvGrpSpPr>
          <p:grpSpPr bwMode="auto">
            <a:xfrm>
              <a:off x="1312" y="1692"/>
              <a:ext cx="1144" cy="294"/>
              <a:chOff x="768" y="624"/>
              <a:chExt cx="1144" cy="294"/>
            </a:xfrm>
          </p:grpSpPr>
          <p:sp>
            <p:nvSpPr>
              <p:cNvPr id="41" name="Text Box 14"/>
              <p:cNvSpPr txBox="1">
                <a:spLocks noChangeArrowheads="1"/>
              </p:cNvSpPr>
              <p:nvPr/>
            </p:nvSpPr>
            <p:spPr bwMode="auto">
              <a:xfrm>
                <a:off x="1240" y="624"/>
                <a:ext cx="432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rPr>
                  <a:t>a</a:t>
                </a:r>
                <a:r>
                  <a:rPr lang="en-US" altLang="zh-CN" sz="2400" b="0" baseline="-10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rPr>
                  <a:t>i-1</a:t>
                </a:r>
                <a:endParaRPr lang="en-US" altLang="zh-CN" sz="2400" b="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42" name="Text Box 15"/>
              <p:cNvSpPr txBox="1">
                <a:spLocks noChangeArrowheads="1"/>
              </p:cNvSpPr>
              <p:nvPr/>
            </p:nvSpPr>
            <p:spPr bwMode="auto">
              <a:xfrm>
                <a:off x="1672" y="624"/>
                <a:ext cx="240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rPr>
                  <a:t> </a:t>
                </a:r>
              </a:p>
            </p:txBody>
          </p:sp>
          <p:sp>
            <p:nvSpPr>
              <p:cNvPr id="43" name="Text Box 16"/>
              <p:cNvSpPr txBox="1">
                <a:spLocks noChangeArrowheads="1"/>
              </p:cNvSpPr>
              <p:nvPr/>
            </p:nvSpPr>
            <p:spPr bwMode="auto">
              <a:xfrm>
                <a:off x="1002" y="624"/>
                <a:ext cx="240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rPr>
                  <a:t> </a:t>
                </a:r>
              </a:p>
            </p:txBody>
          </p:sp>
          <p:sp>
            <p:nvSpPr>
              <p:cNvPr id="44" name="Line 17"/>
              <p:cNvSpPr>
                <a:spLocks noChangeShapeType="1"/>
              </p:cNvSpPr>
              <p:nvPr/>
            </p:nvSpPr>
            <p:spPr bwMode="auto">
              <a:xfrm>
                <a:off x="768" y="720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" name="Line 18"/>
              <p:cNvSpPr>
                <a:spLocks noChangeShapeType="1"/>
              </p:cNvSpPr>
              <p:nvPr/>
            </p:nvSpPr>
            <p:spPr bwMode="auto">
              <a:xfrm>
                <a:off x="768" y="816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2368" y="188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9" name="Group 20"/>
            <p:cNvGrpSpPr>
              <a:grpSpLocks/>
            </p:cNvGrpSpPr>
            <p:nvPr/>
          </p:nvGrpSpPr>
          <p:grpSpPr bwMode="auto">
            <a:xfrm>
              <a:off x="3769" y="1692"/>
              <a:ext cx="1206" cy="294"/>
              <a:chOff x="2490" y="624"/>
              <a:chExt cx="1206" cy="294"/>
            </a:xfrm>
          </p:grpSpPr>
          <p:sp>
            <p:nvSpPr>
              <p:cNvPr id="36" name="Text Box 21"/>
              <p:cNvSpPr txBox="1">
                <a:spLocks noChangeArrowheads="1"/>
              </p:cNvSpPr>
              <p:nvPr/>
            </p:nvSpPr>
            <p:spPr bwMode="auto">
              <a:xfrm>
                <a:off x="2728" y="624"/>
                <a:ext cx="432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rPr>
                  <a:t>a</a:t>
                </a:r>
                <a:r>
                  <a:rPr lang="en-US" altLang="zh-CN" sz="2400" b="0" baseline="-10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rPr>
                  <a:t>i+1</a:t>
                </a:r>
              </a:p>
            </p:txBody>
          </p:sp>
          <p:sp>
            <p:nvSpPr>
              <p:cNvPr id="37" name="Text Box 22"/>
              <p:cNvSpPr txBox="1">
                <a:spLocks noChangeArrowheads="1"/>
              </p:cNvSpPr>
              <p:nvPr/>
            </p:nvSpPr>
            <p:spPr bwMode="auto">
              <a:xfrm>
                <a:off x="3160" y="624"/>
                <a:ext cx="240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rPr>
                  <a:t> </a:t>
                </a:r>
              </a:p>
            </p:txBody>
          </p:sp>
          <p:sp>
            <p:nvSpPr>
              <p:cNvPr id="38" name="Line 23"/>
              <p:cNvSpPr>
                <a:spLocks noChangeShapeType="1"/>
              </p:cNvSpPr>
              <p:nvPr/>
            </p:nvSpPr>
            <p:spPr bwMode="auto">
              <a:xfrm>
                <a:off x="3312" y="720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" name="Text Box 24"/>
              <p:cNvSpPr txBox="1">
                <a:spLocks noChangeArrowheads="1"/>
              </p:cNvSpPr>
              <p:nvPr/>
            </p:nvSpPr>
            <p:spPr bwMode="auto">
              <a:xfrm>
                <a:off x="2490" y="624"/>
                <a:ext cx="240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rPr>
                  <a:t> </a:t>
                </a:r>
              </a:p>
            </p:txBody>
          </p:sp>
          <p:sp>
            <p:nvSpPr>
              <p:cNvPr id="40" name="Line 25"/>
              <p:cNvSpPr>
                <a:spLocks noChangeShapeType="1"/>
              </p:cNvSpPr>
              <p:nvPr/>
            </p:nvSpPr>
            <p:spPr bwMode="auto">
              <a:xfrm>
                <a:off x="3312" y="816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0" name="Group 26"/>
            <p:cNvGrpSpPr>
              <a:grpSpLocks/>
            </p:cNvGrpSpPr>
            <p:nvPr/>
          </p:nvGrpSpPr>
          <p:grpSpPr bwMode="auto">
            <a:xfrm>
              <a:off x="2656" y="1692"/>
              <a:ext cx="910" cy="294"/>
              <a:chOff x="1632" y="1536"/>
              <a:chExt cx="910" cy="294"/>
            </a:xfrm>
          </p:grpSpPr>
          <p:sp>
            <p:nvSpPr>
              <p:cNvPr id="33" name="Text Box 27"/>
              <p:cNvSpPr txBox="1">
                <a:spLocks noChangeArrowheads="1"/>
              </p:cNvSpPr>
              <p:nvPr/>
            </p:nvSpPr>
            <p:spPr bwMode="auto">
              <a:xfrm>
                <a:off x="1870" y="1536"/>
                <a:ext cx="432" cy="2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0">
                    <a:solidFill>
                      <a:schemeClr val="accent1"/>
                    </a:solidFill>
                    <a:latin typeface="Times New Roman" pitchFamily="18" charset="0"/>
                    <a:ea typeface="宋体" pitchFamily="2" charset="-122"/>
                  </a:rPr>
                  <a:t>a</a:t>
                </a:r>
                <a:r>
                  <a:rPr lang="en-US" altLang="zh-CN" sz="2400" b="0" baseline="-10000">
                    <a:solidFill>
                      <a:schemeClr val="accent1"/>
                    </a:solidFill>
                    <a:latin typeface="Times New Roman" pitchFamily="18" charset="0"/>
                    <a:ea typeface="宋体" pitchFamily="2" charset="-122"/>
                  </a:rPr>
                  <a:t>i</a:t>
                </a:r>
                <a:endParaRPr lang="en-US" altLang="zh-CN" sz="2400" b="0" baseline="-10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34" name="Text Box 28"/>
              <p:cNvSpPr txBox="1">
                <a:spLocks noChangeArrowheads="1"/>
              </p:cNvSpPr>
              <p:nvPr/>
            </p:nvSpPr>
            <p:spPr bwMode="auto">
              <a:xfrm>
                <a:off x="2302" y="1536"/>
                <a:ext cx="240" cy="2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rPr>
                  <a:t> </a:t>
                </a:r>
              </a:p>
            </p:txBody>
          </p:sp>
          <p:sp>
            <p:nvSpPr>
              <p:cNvPr id="35" name="Text Box 29"/>
              <p:cNvSpPr txBox="1">
                <a:spLocks noChangeArrowheads="1"/>
              </p:cNvSpPr>
              <p:nvPr/>
            </p:nvSpPr>
            <p:spPr bwMode="auto">
              <a:xfrm>
                <a:off x="1632" y="1536"/>
                <a:ext cx="240" cy="2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rPr>
                  <a:t> </a:t>
                </a:r>
              </a:p>
            </p:txBody>
          </p:sp>
        </p:grpSp>
        <p:grpSp>
          <p:nvGrpSpPr>
            <p:cNvPr id="21" name="Group 30"/>
            <p:cNvGrpSpPr>
              <a:grpSpLocks/>
            </p:cNvGrpSpPr>
            <p:nvPr/>
          </p:nvGrpSpPr>
          <p:grpSpPr bwMode="auto">
            <a:xfrm>
              <a:off x="2320" y="1692"/>
              <a:ext cx="480" cy="144"/>
              <a:chOff x="1776" y="624"/>
              <a:chExt cx="480" cy="144"/>
            </a:xfrm>
          </p:grpSpPr>
          <p:sp>
            <p:nvSpPr>
              <p:cNvPr id="30" name="Rectangle 31"/>
              <p:cNvSpPr>
                <a:spLocks noChangeArrowheads="1"/>
              </p:cNvSpPr>
              <p:nvPr/>
            </p:nvSpPr>
            <p:spPr bwMode="auto">
              <a:xfrm>
                <a:off x="1776" y="672"/>
                <a:ext cx="480" cy="96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>
                <a:off x="1911" y="624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>
                <a:off x="2112" y="624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2" name="Line 34"/>
            <p:cNvSpPr>
              <a:spLocks noChangeShapeType="1"/>
            </p:cNvSpPr>
            <p:nvPr/>
          </p:nvSpPr>
          <p:spPr bwMode="auto">
            <a:xfrm>
              <a:off x="3472" y="178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35"/>
            <p:cNvSpPr>
              <a:spLocks noChangeShapeType="1"/>
            </p:cNvSpPr>
            <p:nvPr/>
          </p:nvSpPr>
          <p:spPr bwMode="auto">
            <a:xfrm>
              <a:off x="3472" y="188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4" name="Group 36"/>
            <p:cNvGrpSpPr>
              <a:grpSpLocks/>
            </p:cNvGrpSpPr>
            <p:nvPr/>
          </p:nvGrpSpPr>
          <p:grpSpPr bwMode="auto">
            <a:xfrm>
              <a:off x="3433" y="1788"/>
              <a:ext cx="480" cy="144"/>
              <a:chOff x="2886" y="720"/>
              <a:chExt cx="480" cy="144"/>
            </a:xfrm>
          </p:grpSpPr>
          <p:sp>
            <p:nvSpPr>
              <p:cNvPr id="27" name="Rectangle 37"/>
              <p:cNvSpPr>
                <a:spLocks noChangeArrowheads="1"/>
              </p:cNvSpPr>
              <p:nvPr/>
            </p:nvSpPr>
            <p:spPr bwMode="auto">
              <a:xfrm>
                <a:off x="2886" y="768"/>
                <a:ext cx="480" cy="96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Line 38"/>
              <p:cNvSpPr>
                <a:spLocks noChangeShapeType="1"/>
              </p:cNvSpPr>
              <p:nvPr/>
            </p:nvSpPr>
            <p:spPr bwMode="auto">
              <a:xfrm>
                <a:off x="3021" y="720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Line 39"/>
              <p:cNvSpPr>
                <a:spLocks noChangeShapeType="1"/>
              </p:cNvSpPr>
              <p:nvPr/>
            </p:nvSpPr>
            <p:spPr bwMode="auto">
              <a:xfrm>
                <a:off x="3222" y="720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5" name="Line 40"/>
            <p:cNvSpPr>
              <a:spLocks noChangeShapeType="1"/>
            </p:cNvSpPr>
            <p:nvPr/>
          </p:nvSpPr>
          <p:spPr bwMode="auto">
            <a:xfrm>
              <a:off x="3184" y="1260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Text Box 41"/>
            <p:cNvSpPr txBox="1">
              <a:spLocks noChangeArrowheads="1"/>
            </p:cNvSpPr>
            <p:nvPr/>
          </p:nvSpPr>
          <p:spPr bwMode="auto">
            <a:xfrm>
              <a:off x="3264" y="111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400" b="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rPr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835795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例题：单链表逆置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C</a:t>
            </a:r>
            <a:r>
              <a:rPr lang="zh-CN" altLang="en-US" dirty="0"/>
              <a:t>语言编写一个高效算法，</a:t>
            </a:r>
            <a:r>
              <a:rPr lang="zh-CN" altLang="en-US"/>
              <a:t>将一单</a:t>
            </a:r>
            <a:r>
              <a:rPr lang="zh-CN" altLang="en-US" dirty="0"/>
              <a:t>链表就地逆置。（带或不带头结点均可）</a:t>
            </a:r>
          </a:p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34</a:t>
            </a:fld>
            <a:endParaRPr lang="en-US" altLang="zh-CN"/>
          </a:p>
        </p:txBody>
      </p:sp>
      <p:sp>
        <p:nvSpPr>
          <p:cNvPr id="6" name="Rectangle 5"/>
          <p:cNvSpPr/>
          <p:nvPr/>
        </p:nvSpPr>
        <p:spPr>
          <a:xfrm>
            <a:off x="1594710" y="2852925"/>
            <a:ext cx="5742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ea typeface="华康简黑" charset="-122"/>
              </a:rPr>
              <a:t>微软、百度、腾讯等来招聘常出了此题</a:t>
            </a:r>
            <a:r>
              <a:rPr lang="en-US" altLang="zh-CN" sz="2400" dirty="0">
                <a:solidFill>
                  <a:srgbClr val="0070C0"/>
                </a:solidFill>
                <a:ea typeface="华康简黑" charset="-122"/>
              </a:rPr>
              <a:t>!</a:t>
            </a:r>
            <a:endParaRPr lang="zh-CN" altLang="en-US" sz="2400" dirty="0">
              <a:solidFill>
                <a:srgbClr val="0070C0"/>
              </a:solidFill>
              <a:ea typeface="华康简黑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7913" y="3627043"/>
            <a:ext cx="79738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Times New Roman" pitchFamily="18" charset="0"/>
                <a:ea typeface="华康简黑" charset="-122"/>
              </a:rPr>
              <a:t>分析：要想让</a:t>
            </a:r>
            <a:r>
              <a:rPr lang="en-US" altLang="zh-CN" sz="2800" dirty="0">
                <a:latin typeface="Times New Roman" pitchFamily="18" charset="0"/>
                <a:ea typeface="华康简黑" charset="-122"/>
              </a:rPr>
              <a:t>a</a:t>
            </a:r>
            <a:r>
              <a:rPr lang="en-US" altLang="zh-CN" sz="2800" baseline="-25000" dirty="0">
                <a:latin typeface="Times New Roman" pitchFamily="18" charset="0"/>
                <a:ea typeface="华康简黑" charset="-122"/>
              </a:rPr>
              <a:t>n</a:t>
            </a:r>
            <a:r>
              <a:rPr lang="zh-CN" altLang="en-US" sz="2800" dirty="0">
                <a:latin typeface="Times New Roman" pitchFamily="18" charset="0"/>
                <a:ea typeface="华康简黑" charset="-122"/>
              </a:rPr>
              <a:t>指向</a:t>
            </a:r>
            <a:r>
              <a:rPr lang="en-US" altLang="zh-CN" sz="2800" dirty="0">
                <a:ea typeface="华康简黑" charset="-122"/>
              </a:rPr>
              <a:t>a</a:t>
            </a:r>
            <a:r>
              <a:rPr lang="en-US" altLang="zh-CN" sz="2800" baseline="-25000" dirty="0">
                <a:ea typeface="华康简黑" charset="-122"/>
              </a:rPr>
              <a:t>n-1</a:t>
            </a:r>
            <a:r>
              <a:rPr lang="en-US" altLang="zh-CN" sz="2800" dirty="0">
                <a:ea typeface="华康简黑" charset="-122"/>
              </a:rPr>
              <a:t>,</a:t>
            </a:r>
            <a:r>
              <a:rPr lang="en-US" altLang="zh-CN" sz="2800" dirty="0">
                <a:latin typeface="Times New Roman" pitchFamily="18" charset="0"/>
                <a:ea typeface="华康简黑" charset="-122"/>
              </a:rPr>
              <a:t>……, </a:t>
            </a:r>
            <a:r>
              <a:rPr lang="en-US" altLang="zh-CN" sz="2800" dirty="0">
                <a:ea typeface="华康简黑" charset="-122"/>
              </a:rPr>
              <a:t>a</a:t>
            </a:r>
            <a:r>
              <a:rPr lang="en-US" altLang="zh-CN" sz="2800" baseline="-25000" dirty="0">
                <a:ea typeface="华康简黑" charset="-122"/>
              </a:rPr>
              <a:t>2</a:t>
            </a:r>
            <a:r>
              <a:rPr lang="zh-CN" altLang="en-US" sz="2800" dirty="0">
                <a:latin typeface="Times New Roman" pitchFamily="18" charset="0"/>
                <a:ea typeface="华康简黑" charset="-122"/>
              </a:rPr>
              <a:t>指向</a:t>
            </a:r>
            <a:r>
              <a:rPr lang="en-US" altLang="zh-CN" sz="2800" dirty="0">
                <a:ea typeface="华康简黑" charset="-122"/>
              </a:rPr>
              <a:t>a</a:t>
            </a:r>
            <a:r>
              <a:rPr lang="en-US" altLang="zh-CN" sz="2800" baseline="-25000" dirty="0">
                <a:ea typeface="华康简黑" charset="-122"/>
              </a:rPr>
              <a:t>1</a:t>
            </a:r>
            <a:r>
              <a:rPr lang="zh-CN" altLang="en-US" sz="2800" dirty="0">
                <a:latin typeface="Times New Roman" pitchFamily="18" charset="0"/>
                <a:ea typeface="华康简黑" charset="-122"/>
              </a:rPr>
              <a:t>，扫描</a:t>
            </a:r>
            <a:r>
              <a:rPr lang="en-US" altLang="zh-CN" sz="2800" dirty="0">
                <a:ea typeface="华康简黑" charset="-122"/>
              </a:rPr>
              <a:t>a</a:t>
            </a:r>
            <a:r>
              <a:rPr lang="en-US" altLang="zh-CN" sz="2800" baseline="-25000" dirty="0">
                <a:ea typeface="华康简黑" charset="-122"/>
              </a:rPr>
              <a:t>1</a:t>
            </a:r>
            <a:r>
              <a:rPr lang="en-US" altLang="zh-CN" sz="2800" dirty="0">
                <a:latin typeface="Times New Roman" pitchFamily="18" charset="0"/>
                <a:ea typeface="华康简黑" charset="-122"/>
              </a:rPr>
              <a:t>……</a:t>
            </a:r>
            <a:r>
              <a:rPr lang="en-US" altLang="zh-CN" sz="2800" dirty="0">
                <a:ea typeface="华康简黑" charset="-122"/>
              </a:rPr>
              <a:t>a</a:t>
            </a:r>
            <a:r>
              <a:rPr lang="en-US" altLang="zh-CN" sz="2800" baseline="-25000" dirty="0">
                <a:ea typeface="华康简黑" charset="-122"/>
              </a:rPr>
              <a:t>n</a:t>
            </a:r>
            <a:r>
              <a:rPr lang="en-US" altLang="zh-CN" sz="2800" dirty="0">
                <a:ea typeface="华康简黑" charset="-122"/>
              </a:rPr>
              <a:t>,</a:t>
            </a:r>
            <a:r>
              <a:rPr lang="en-US" altLang="zh-CN" sz="2800" dirty="0">
                <a:latin typeface="Times New Roman" pitchFamily="18" charset="0"/>
                <a:ea typeface="华康简黑" charset="-122"/>
              </a:rPr>
              <a:t>   </a:t>
            </a:r>
            <a:r>
              <a:rPr lang="zh-CN" altLang="en-US" sz="2800" dirty="0">
                <a:latin typeface="Times New Roman" pitchFamily="18" charset="0"/>
                <a:ea typeface="华康简黑" charset="-122"/>
              </a:rPr>
              <a:t>将每个</a:t>
            </a:r>
            <a:r>
              <a:rPr lang="en-US" altLang="zh-CN" sz="2800" dirty="0" err="1">
                <a:latin typeface="Times New Roman" pitchFamily="18" charset="0"/>
                <a:ea typeface="华康简黑" charset="-122"/>
              </a:rPr>
              <a:t>a</a:t>
            </a:r>
            <a:r>
              <a:rPr lang="en-US" altLang="zh-CN" sz="2800" baseline="-25000" dirty="0" err="1">
                <a:latin typeface="Times New Roman" pitchFamily="18" charset="0"/>
                <a:ea typeface="华康简黑" charset="-122"/>
              </a:rPr>
              <a:t>i</a:t>
            </a:r>
            <a:r>
              <a:rPr lang="zh-CN" altLang="en-US" sz="2800" dirty="0">
                <a:solidFill>
                  <a:srgbClr val="0070C0"/>
                </a:solidFill>
                <a:latin typeface="Times New Roman" pitchFamily="18" charset="0"/>
                <a:ea typeface="华康简黑" charset="-122"/>
              </a:rPr>
              <a:t>插入</a:t>
            </a:r>
            <a:r>
              <a:rPr lang="zh-CN" altLang="en-US" sz="2800" dirty="0">
                <a:latin typeface="Times New Roman" pitchFamily="18" charset="0"/>
                <a:ea typeface="华康简黑" charset="-122"/>
              </a:rPr>
              <a:t>到链表首部即可</a:t>
            </a:r>
            <a:r>
              <a:rPr lang="zh-CN" altLang="en-US" sz="2800" dirty="0">
                <a:latin typeface="Times New Roman" pitchFamily="18" charset="0"/>
                <a:ea typeface="宋体" pitchFamily="2" charset="-122"/>
              </a:rPr>
              <a:t>。</a:t>
            </a:r>
            <a:endParaRPr lang="zh-CN" altLang="en-US" sz="2800" dirty="0"/>
          </a:p>
        </p:txBody>
      </p:sp>
      <p:grpSp>
        <p:nvGrpSpPr>
          <p:cNvPr id="8" name="Group 5"/>
          <p:cNvGrpSpPr>
            <a:grpSpLocks/>
          </p:cNvGrpSpPr>
          <p:nvPr/>
        </p:nvGrpSpPr>
        <p:grpSpPr bwMode="auto">
          <a:xfrm>
            <a:off x="1384385" y="4808033"/>
            <a:ext cx="3810000" cy="533400"/>
            <a:chOff x="144" y="3024"/>
            <a:chExt cx="2400" cy="336"/>
          </a:xfrm>
        </p:grpSpPr>
        <p:grpSp>
          <p:nvGrpSpPr>
            <p:cNvPr id="9" name="Group 6"/>
            <p:cNvGrpSpPr>
              <a:grpSpLocks/>
            </p:cNvGrpSpPr>
            <p:nvPr/>
          </p:nvGrpSpPr>
          <p:grpSpPr bwMode="auto">
            <a:xfrm>
              <a:off x="144" y="3024"/>
              <a:ext cx="2400" cy="336"/>
              <a:chOff x="144" y="3024"/>
              <a:chExt cx="2400" cy="336"/>
            </a:xfrm>
          </p:grpSpPr>
          <p:sp>
            <p:nvSpPr>
              <p:cNvPr id="11" name="Rectangle 7"/>
              <p:cNvSpPr>
                <a:spLocks noChangeArrowheads="1"/>
              </p:cNvSpPr>
              <p:nvPr/>
            </p:nvSpPr>
            <p:spPr bwMode="auto">
              <a:xfrm>
                <a:off x="2260" y="3029"/>
                <a:ext cx="235" cy="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/>
                <a:r>
                  <a:rPr lang="en-US" altLang="zh-CN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rPr>
                  <a:t>^</a:t>
                </a:r>
              </a:p>
            </p:txBody>
          </p:sp>
          <p:sp>
            <p:nvSpPr>
              <p:cNvPr id="12" name="Rectangle 8"/>
              <p:cNvSpPr>
                <a:spLocks noChangeArrowheads="1"/>
              </p:cNvSpPr>
              <p:nvPr/>
            </p:nvSpPr>
            <p:spPr bwMode="auto">
              <a:xfrm>
                <a:off x="1871" y="3029"/>
                <a:ext cx="389" cy="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 altLang="zh-CN" sz="2400" b="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rPr>
                  <a:t>a</a:t>
                </a:r>
                <a:r>
                  <a:rPr lang="en-US" altLang="zh-CN" sz="2400" b="0" baseline="-25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rPr>
                  <a:t>1</a:t>
                </a:r>
              </a:p>
            </p:txBody>
          </p:sp>
          <p:sp>
            <p:nvSpPr>
              <p:cNvPr id="13" name="Line 9"/>
              <p:cNvSpPr>
                <a:spLocks noChangeShapeType="1"/>
              </p:cNvSpPr>
              <p:nvPr/>
            </p:nvSpPr>
            <p:spPr bwMode="auto">
              <a:xfrm flipV="1">
                <a:off x="1871" y="3024"/>
                <a:ext cx="672" cy="5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" name="Line 10"/>
              <p:cNvSpPr>
                <a:spLocks noChangeShapeType="1"/>
              </p:cNvSpPr>
              <p:nvPr/>
            </p:nvSpPr>
            <p:spPr bwMode="auto">
              <a:xfrm>
                <a:off x="1871" y="3359"/>
                <a:ext cx="672" cy="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1871" y="3029"/>
                <a:ext cx="1" cy="33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2256" y="3024"/>
                <a:ext cx="0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2543" y="3030"/>
                <a:ext cx="1" cy="33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8" name="Rectangle 14"/>
              <p:cNvSpPr>
                <a:spLocks noChangeArrowheads="1"/>
              </p:cNvSpPr>
              <p:nvPr/>
            </p:nvSpPr>
            <p:spPr bwMode="auto">
              <a:xfrm>
                <a:off x="144" y="3072"/>
                <a:ext cx="576" cy="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altLang="zh-CN" sz="2400" b="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rPr>
                  <a:t>head</a:t>
                </a:r>
              </a:p>
            </p:txBody>
          </p:sp>
        </p:grpSp>
        <p:sp>
          <p:nvSpPr>
            <p:cNvPr id="10" name="Line 15"/>
            <p:cNvSpPr>
              <a:spLocks noChangeShapeType="1"/>
            </p:cNvSpPr>
            <p:nvPr/>
          </p:nvSpPr>
          <p:spPr bwMode="auto">
            <a:xfrm>
              <a:off x="672" y="3216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3298910" y="5555746"/>
            <a:ext cx="182563" cy="517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endParaRPr lang="en-US" sz="2400" b="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2749635" y="5555746"/>
            <a:ext cx="5492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400">
              <a:solidFill>
                <a:srgbClr val="FB4157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>
            <a:off x="2749635" y="5555746"/>
            <a:ext cx="731838" cy="0"/>
          </a:xfrm>
          <a:prstGeom prst="line">
            <a:avLst/>
          </a:prstGeom>
          <a:noFill/>
          <a:ln w="28575" cap="sq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>
            <a:off x="2749635" y="6073271"/>
            <a:ext cx="731838" cy="0"/>
          </a:xfrm>
          <a:prstGeom prst="line">
            <a:avLst/>
          </a:prstGeom>
          <a:noFill/>
          <a:ln w="28575" cap="sq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>
            <a:off x="2749635" y="5555746"/>
            <a:ext cx="0" cy="517525"/>
          </a:xfrm>
          <a:prstGeom prst="line">
            <a:avLst/>
          </a:prstGeom>
          <a:noFill/>
          <a:ln w="28575" cap="sq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3298910" y="5555746"/>
            <a:ext cx="0" cy="517525"/>
          </a:xfrm>
          <a:prstGeom prst="line">
            <a:avLst/>
          </a:prstGeom>
          <a:noFill/>
          <a:ln w="12700">
            <a:solidFill>
              <a:srgbClr val="00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3481473" y="5555746"/>
            <a:ext cx="0" cy="517525"/>
          </a:xfrm>
          <a:prstGeom prst="line">
            <a:avLst/>
          </a:prstGeom>
          <a:noFill/>
          <a:ln w="28575" cap="sq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2800435" y="5555746"/>
            <a:ext cx="427038" cy="463550"/>
          </a:xfrm>
          <a:prstGeom prst="rect">
            <a:avLst/>
          </a:prstGeom>
          <a:solidFill>
            <a:schemeClr val="bg1"/>
          </a:solidFill>
          <a:ln w="6350">
            <a:solidFill>
              <a:srgbClr val="009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a</a:t>
            </a:r>
            <a:r>
              <a:rPr lang="en-US" altLang="zh-CN" sz="2400" b="0" baseline="-25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2</a:t>
            </a:r>
          </a:p>
        </p:txBody>
      </p:sp>
      <p:sp>
        <p:nvSpPr>
          <p:cNvPr id="28" name="Freeform 25"/>
          <p:cNvSpPr>
            <a:spLocks/>
          </p:cNvSpPr>
          <p:nvPr/>
        </p:nvSpPr>
        <p:spPr bwMode="auto">
          <a:xfrm>
            <a:off x="2276560" y="5174746"/>
            <a:ext cx="473075" cy="685800"/>
          </a:xfrm>
          <a:custGeom>
            <a:avLst/>
            <a:gdLst>
              <a:gd name="T0" fmla="*/ 0 w 182"/>
              <a:gd name="T1" fmla="*/ 0 h 557"/>
              <a:gd name="T2" fmla="*/ 124 w 182"/>
              <a:gd name="T3" fmla="*/ 39 h 557"/>
              <a:gd name="T4" fmla="*/ 172 w 182"/>
              <a:gd name="T5" fmla="*/ 125 h 557"/>
              <a:gd name="T6" fmla="*/ 163 w 182"/>
              <a:gd name="T7" fmla="*/ 231 h 557"/>
              <a:gd name="T8" fmla="*/ 134 w 182"/>
              <a:gd name="T9" fmla="*/ 250 h 557"/>
              <a:gd name="T10" fmla="*/ 115 w 182"/>
              <a:gd name="T11" fmla="*/ 279 h 557"/>
              <a:gd name="T12" fmla="*/ 67 w 182"/>
              <a:gd name="T13" fmla="*/ 327 h 557"/>
              <a:gd name="T14" fmla="*/ 38 w 182"/>
              <a:gd name="T15" fmla="*/ 413 h 557"/>
              <a:gd name="T16" fmla="*/ 67 w 182"/>
              <a:gd name="T17" fmla="*/ 519 h 557"/>
              <a:gd name="T18" fmla="*/ 153 w 182"/>
              <a:gd name="T19" fmla="*/ 547 h 557"/>
              <a:gd name="T20" fmla="*/ 182 w 182"/>
              <a:gd name="T21" fmla="*/ 557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2" h="557">
                <a:moveTo>
                  <a:pt x="0" y="0"/>
                </a:moveTo>
                <a:cubicBezTo>
                  <a:pt x="39" y="27"/>
                  <a:pt x="80" y="23"/>
                  <a:pt x="124" y="39"/>
                </a:cubicBezTo>
                <a:cubicBezTo>
                  <a:pt x="144" y="67"/>
                  <a:pt x="153" y="96"/>
                  <a:pt x="172" y="125"/>
                </a:cubicBezTo>
                <a:cubicBezTo>
                  <a:pt x="169" y="160"/>
                  <a:pt x="173" y="197"/>
                  <a:pt x="163" y="231"/>
                </a:cubicBezTo>
                <a:cubicBezTo>
                  <a:pt x="160" y="242"/>
                  <a:pt x="142" y="242"/>
                  <a:pt x="134" y="250"/>
                </a:cubicBezTo>
                <a:cubicBezTo>
                  <a:pt x="126" y="258"/>
                  <a:pt x="123" y="270"/>
                  <a:pt x="115" y="279"/>
                </a:cubicBezTo>
                <a:cubicBezTo>
                  <a:pt x="100" y="296"/>
                  <a:pt x="67" y="327"/>
                  <a:pt x="67" y="327"/>
                </a:cubicBezTo>
                <a:cubicBezTo>
                  <a:pt x="57" y="355"/>
                  <a:pt x="38" y="413"/>
                  <a:pt x="38" y="413"/>
                </a:cubicBezTo>
                <a:cubicBezTo>
                  <a:pt x="42" y="449"/>
                  <a:pt x="30" y="497"/>
                  <a:pt x="67" y="519"/>
                </a:cubicBezTo>
                <a:cubicBezTo>
                  <a:pt x="90" y="533"/>
                  <a:pt x="128" y="539"/>
                  <a:pt x="153" y="547"/>
                </a:cubicBezTo>
                <a:cubicBezTo>
                  <a:pt x="163" y="550"/>
                  <a:pt x="182" y="557"/>
                  <a:pt x="182" y="557"/>
                </a:cubicBezTo>
              </a:path>
            </a:pathLst>
          </a:custGeom>
          <a:noFill/>
          <a:ln w="38100" cap="flat" cmpd="sng">
            <a:solidFill>
              <a:schemeClr val="hlink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9" name="Freeform 26"/>
          <p:cNvSpPr>
            <a:spLocks/>
          </p:cNvSpPr>
          <p:nvPr/>
        </p:nvSpPr>
        <p:spPr bwMode="auto">
          <a:xfrm>
            <a:off x="3511635" y="5174746"/>
            <a:ext cx="441325" cy="685800"/>
          </a:xfrm>
          <a:custGeom>
            <a:avLst/>
            <a:gdLst>
              <a:gd name="T0" fmla="*/ 183 w 192"/>
              <a:gd name="T1" fmla="*/ 0 h 644"/>
              <a:gd name="T2" fmla="*/ 39 w 192"/>
              <a:gd name="T3" fmla="*/ 29 h 644"/>
              <a:gd name="T4" fmla="*/ 10 w 192"/>
              <a:gd name="T5" fmla="*/ 87 h 644"/>
              <a:gd name="T6" fmla="*/ 77 w 192"/>
              <a:gd name="T7" fmla="*/ 327 h 644"/>
              <a:gd name="T8" fmla="*/ 163 w 192"/>
              <a:gd name="T9" fmla="*/ 432 h 644"/>
              <a:gd name="T10" fmla="*/ 192 w 192"/>
              <a:gd name="T11" fmla="*/ 519 h 644"/>
              <a:gd name="T12" fmla="*/ 173 w 192"/>
              <a:gd name="T13" fmla="*/ 624 h 644"/>
              <a:gd name="T14" fmla="*/ 115 w 192"/>
              <a:gd name="T15" fmla="*/ 644 h 644"/>
              <a:gd name="T16" fmla="*/ 0 w 192"/>
              <a:gd name="T17" fmla="*/ 634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2" h="644">
                <a:moveTo>
                  <a:pt x="183" y="0"/>
                </a:moveTo>
                <a:cubicBezTo>
                  <a:pt x="129" y="7"/>
                  <a:pt x="90" y="17"/>
                  <a:pt x="39" y="29"/>
                </a:cubicBezTo>
                <a:cubicBezTo>
                  <a:pt x="29" y="43"/>
                  <a:pt x="9" y="67"/>
                  <a:pt x="10" y="87"/>
                </a:cubicBezTo>
                <a:cubicBezTo>
                  <a:pt x="15" y="153"/>
                  <a:pt x="29" y="270"/>
                  <a:pt x="77" y="327"/>
                </a:cubicBezTo>
                <a:cubicBezTo>
                  <a:pt x="104" y="359"/>
                  <a:pt x="145" y="393"/>
                  <a:pt x="163" y="432"/>
                </a:cubicBezTo>
                <a:cubicBezTo>
                  <a:pt x="170" y="448"/>
                  <a:pt x="185" y="496"/>
                  <a:pt x="192" y="519"/>
                </a:cubicBezTo>
                <a:cubicBezTo>
                  <a:pt x="192" y="523"/>
                  <a:pt x="186" y="615"/>
                  <a:pt x="173" y="624"/>
                </a:cubicBezTo>
                <a:cubicBezTo>
                  <a:pt x="156" y="636"/>
                  <a:pt x="115" y="644"/>
                  <a:pt x="115" y="644"/>
                </a:cubicBezTo>
                <a:cubicBezTo>
                  <a:pt x="77" y="641"/>
                  <a:pt x="0" y="634"/>
                  <a:pt x="0" y="634"/>
                </a:cubicBezTo>
              </a:path>
            </a:pathLst>
          </a:custGeom>
          <a:noFill/>
          <a:ln w="38100" cap="flat" cmpd="sng">
            <a:solidFill>
              <a:schemeClr val="hlink"/>
            </a:solidFill>
            <a:prstDash val="sysDot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5675478" y="5098546"/>
            <a:ext cx="3315995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400" dirty="0"/>
              <a:t>p, q</a:t>
            </a:r>
            <a:r>
              <a:rPr lang="zh-CN" altLang="en-US" sz="1400" dirty="0"/>
              <a:t>分别为当前要出来的节点和后一节点</a:t>
            </a:r>
            <a:endParaRPr lang="en-US" altLang="zh-CN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/>
              <a:t>p-&gt;next = head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/>
              <a:t>head = p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475984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8" grpId="0" animBg="1"/>
      <p:bldP spid="29" grpId="0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7FB773-F2FE-CA44-9B00-C70F1FB74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单链表就地逆置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E68492-A46C-AC47-AD52-DEA1C673F30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2BD518-F571-0B46-AA2B-1FC0B66BC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F6788C-8E8D-0442-9E55-9F3820F4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35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73E0BF-067B-A545-BC25-BD2D7576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1600200"/>
            <a:ext cx="66421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35424"/>
      </p:ext>
    </p:extLst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单链表就地逆置关键语句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36</a:t>
            </a:fld>
            <a:endParaRPr lang="en-US" altLang="zh-CN"/>
          </a:p>
        </p:txBody>
      </p:sp>
      <p:sp>
        <p:nvSpPr>
          <p:cNvPr id="7" name="Rectangle 6"/>
          <p:cNvSpPr/>
          <p:nvPr/>
        </p:nvSpPr>
        <p:spPr>
          <a:xfrm>
            <a:off x="616285" y="1754550"/>
            <a:ext cx="8180265" cy="44012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 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/*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变量初始化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*/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head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q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NULL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head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NULL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 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while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)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{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// 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当原链表未处理完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// q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（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temp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变量）指针保留原链表当前处理节点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(p)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的下一个节点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q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p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next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	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// 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将当前处理节点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p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插入到链表的表头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p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-&gt;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next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head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	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head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p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		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// p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指向下一个待插入的节点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p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q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			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}</a:t>
            </a:r>
            <a:endParaRPr lang="zh-CN" altLang="zh-CN" sz="2000" kern="100" dirty="0">
              <a:effectLst/>
              <a:latin typeface="Calibri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65410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F9728-D55C-F245-B4FB-EBEA4A6F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链表归并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A58A10-12F5-2F40-B398-2A3699A135D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25046A-DA7B-B84E-B9B9-8173433E8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B5A84B-4D4B-DF4A-B8C4-4C0DF71D3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37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A56B6D-286B-0F41-9D2D-120BC116C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00" y="1574800"/>
            <a:ext cx="87122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58873"/>
      </p:ext>
    </p:extLst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B0276-329F-2742-8236-62BED61F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链表求交集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9B9954-DA8E-2B46-AF54-114A9F86AFC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3200" dirty="0"/>
              <a:t>已知两个链表</a:t>
            </a:r>
            <a:r>
              <a:rPr lang="en-US" altLang="zh-CN" sz="3200" dirty="0"/>
              <a:t>A</a:t>
            </a:r>
            <a:r>
              <a:rPr lang="zh-CN" altLang="en-US" sz="3200" dirty="0"/>
              <a:t>和</a:t>
            </a:r>
            <a:r>
              <a:rPr lang="en-US" altLang="zh-CN" sz="3200" dirty="0"/>
              <a:t>B</a:t>
            </a:r>
            <a:r>
              <a:rPr lang="zh-CN" altLang="en-US" sz="3200" dirty="0"/>
              <a:t>分别表示两个集合，其元素递增排列。写一算法，求</a:t>
            </a:r>
            <a:r>
              <a:rPr lang="en-US" altLang="zh-CN" sz="3200" dirty="0"/>
              <a:t>A</a:t>
            </a:r>
            <a:r>
              <a:rPr lang="zh-CN" altLang="en-US" sz="3200" dirty="0"/>
              <a:t>与</a:t>
            </a:r>
            <a:r>
              <a:rPr lang="en-US" altLang="zh-CN" sz="3200" dirty="0"/>
              <a:t>B</a:t>
            </a:r>
            <a:r>
              <a:rPr lang="zh-CN" altLang="en-US" sz="3200" dirty="0"/>
              <a:t>的交集，其元素也递增排列，并存放于</a:t>
            </a:r>
            <a:r>
              <a:rPr lang="en-US" altLang="zh-CN" sz="3200" dirty="0"/>
              <a:t>A</a:t>
            </a:r>
            <a:r>
              <a:rPr lang="zh-CN" altLang="en-US" sz="3200" dirty="0"/>
              <a:t>链表中。</a:t>
            </a:r>
          </a:p>
          <a:p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9B11E8-AA4B-1844-8C9A-5001EC56B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A8D6AF0-89D7-4D47-B0D9-21990DA0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38</a:t>
            </a:fld>
            <a:endParaRPr lang="en-US" altLang="zh-CN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CF5AF53C-D0A7-0343-9C5B-FDB81B493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8503" y="3439979"/>
            <a:ext cx="4901689" cy="240249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例： 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4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5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6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B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4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6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8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交集：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4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6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147304"/>
      </p:ext>
    </p:extLst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静态链表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39</a:t>
            </a:fld>
            <a:endParaRPr lang="en-US" altLang="zh-CN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609600" y="1777585"/>
            <a:ext cx="77787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 Black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 Black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 Black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 Black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 Black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 Black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 Black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 Black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讨论： 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宋体" pitchFamily="2" charset="-122"/>
                <a:ea typeface="宋体"/>
                <a:cs typeface="+mj-cs"/>
              </a:rPr>
              <a:t>若某种高级语言没有指针类型，能否实现链式存储和运算？如何实现？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宋体" pitchFamily="2" charset="-122"/>
              <a:ea typeface="宋体"/>
              <a:cs typeface="+mj-cs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533400" y="2996785"/>
            <a:ext cx="79248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666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2663A0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</a:rPr>
              <a:t>答：能！虽然链表通常用动态级联方式存储，但也可以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</a:rPr>
              <a:t>用一片连续空间（一维数组）实现链式存储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</a:rPr>
              <a:t>，这种方式称为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</a:rPr>
              <a:t>静态链表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609600" y="4673185"/>
            <a:ext cx="76200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</a:rPr>
              <a:t>具体实现方法：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定义一个结构型数组（每个元素都含有数据域和指示域），就可以完全描述链表，指示域就相当于动态链表中的指针。</a:t>
            </a: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1960460" y="5892385"/>
            <a:ext cx="5562600" cy="609600"/>
          </a:xfrm>
          <a:prstGeom prst="wedgeEllipseCallout">
            <a:avLst>
              <a:gd name="adj1" fmla="val -34731"/>
              <a:gd name="adj2" fmla="val -134898"/>
            </a:avLst>
          </a:prstGeom>
          <a:solidFill>
            <a:srgbClr val="CCFFFF"/>
          </a:solidFill>
          <a:ln w="635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康简黑" charset="-122"/>
              </a:rPr>
              <a:t>指示域也常称为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华康简黑" charset="-122"/>
              </a:rPr>
              <a:t>“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华康简黑" charset="-122"/>
              </a:rPr>
              <a:t>游标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华康简黑" charset="-122"/>
              </a:rPr>
              <a:t>”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华康简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6041619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</a:t>
            </a:r>
            <a:r>
              <a:rPr lang="en-US" altLang="zh-CN" dirty="0"/>
              <a:t>1</a:t>
            </a:r>
            <a:r>
              <a:rPr lang="zh-CN" altLang="en-US" dirty="0"/>
              <a:t>：顺序存储结构直接表示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数组各分量对应多项式各项：</a:t>
            </a:r>
            <a:endParaRPr lang="en-US" altLang="zh-CN" dirty="0"/>
          </a:p>
          <a:p>
            <a:pPr marL="0" indent="0" algn="ctr">
              <a:buNone/>
            </a:pPr>
            <a:r>
              <a:rPr lang="en-US" altLang="zh-CN" b="1" dirty="0"/>
              <a:t>a[i]:  </a:t>
            </a:r>
            <a:r>
              <a:rPr lang="zh-CN" altLang="en-US" b="1" dirty="0"/>
              <a:t>项</a:t>
            </a:r>
            <a:r>
              <a:rPr lang="en-US" altLang="zh-CN" b="1" dirty="0"/>
              <a:t>x</a:t>
            </a:r>
            <a:r>
              <a:rPr lang="en-US" altLang="zh-CN" b="1" baseline="-25000" dirty="0"/>
              <a:t>i</a:t>
            </a:r>
            <a:r>
              <a:rPr lang="zh-CN" altLang="en-US" b="1" dirty="0"/>
              <a:t>的系数</a:t>
            </a:r>
            <a:r>
              <a:rPr lang="en-US" altLang="zh-CN" b="1" dirty="0" err="1"/>
              <a:t>a</a:t>
            </a:r>
            <a:r>
              <a:rPr lang="en-US" altLang="zh-CN" b="1" baseline="-25000" dirty="0" err="1"/>
              <a:t>i</a:t>
            </a:r>
            <a:r>
              <a:rPr lang="en-US" altLang="zh-CN" b="1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例如：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b="1" dirty="0"/>
              <a:t>两个多项式相加</a:t>
            </a:r>
            <a:r>
              <a:rPr lang="zh-CN" altLang="en-US" dirty="0"/>
              <a:t>： 两个数组对应分量相加</a:t>
            </a:r>
            <a:endParaRPr lang="en-US" altLang="zh-CN" dirty="0"/>
          </a:p>
          <a:p>
            <a:r>
              <a:rPr lang="zh-CN" altLang="en-US" b="1" dirty="0"/>
              <a:t>问题</a:t>
            </a:r>
            <a:r>
              <a:rPr lang="zh-CN" altLang="en-US" dirty="0"/>
              <a:t>：如何表示多项式 </a:t>
            </a:r>
            <a:r>
              <a:rPr lang="en-US" altLang="zh-CN" dirty="0"/>
              <a:t>x+3x</a:t>
            </a:r>
            <a:r>
              <a:rPr lang="en-US" altLang="zh-CN" baseline="30000" dirty="0"/>
              <a:t>2000</a:t>
            </a:r>
            <a:r>
              <a:rPr lang="en-US" altLang="zh-CN" dirty="0"/>
              <a:t> ? </a:t>
            </a: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4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510" y="2890451"/>
            <a:ext cx="29527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885" y="3467405"/>
            <a:ext cx="649605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496191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静态链表的样式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40</a:t>
            </a:fld>
            <a:endParaRPr lang="en-US" altLang="zh-CN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75430" y="1919265"/>
            <a:ext cx="2590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folHlink"/>
                </a:solidFill>
                <a:latin typeface="Times New Roman" pitchFamily="18" charset="0"/>
                <a:ea typeface="黑体" pitchFamily="49" charset="-122"/>
              </a:rPr>
              <a:t>动态链表样式：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406925" y="1919265"/>
            <a:ext cx="2590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chemeClr val="folHlink"/>
                </a:solidFill>
                <a:latin typeface="Times New Roman" pitchFamily="18" charset="0"/>
                <a:ea typeface="黑体" pitchFamily="49" charset="-122"/>
              </a:rPr>
              <a:t>静态链表样式：</a:t>
            </a:r>
          </a:p>
        </p:txBody>
      </p:sp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603400" y="2843190"/>
            <a:ext cx="2428875" cy="2871787"/>
            <a:chOff x="224" y="2208"/>
            <a:chExt cx="1530" cy="1626"/>
          </a:xfrm>
        </p:grpSpPr>
        <p:grpSp>
          <p:nvGrpSpPr>
            <p:cNvPr id="9" name="Group 5"/>
            <p:cNvGrpSpPr>
              <a:grpSpLocks/>
            </p:cNvGrpSpPr>
            <p:nvPr/>
          </p:nvGrpSpPr>
          <p:grpSpPr bwMode="auto">
            <a:xfrm>
              <a:off x="384" y="2208"/>
              <a:ext cx="1200" cy="330"/>
              <a:chOff x="1248" y="1878"/>
              <a:chExt cx="1200" cy="330"/>
            </a:xfrm>
          </p:grpSpPr>
          <p:sp>
            <p:nvSpPr>
              <p:cNvPr id="28" name="Rectangle 6"/>
              <p:cNvSpPr>
                <a:spLocks noChangeArrowheads="1"/>
              </p:cNvSpPr>
              <p:nvPr/>
            </p:nvSpPr>
            <p:spPr bwMode="auto">
              <a:xfrm>
                <a:off x="1848" y="1878"/>
                <a:ext cx="600" cy="330"/>
              </a:xfrm>
              <a:prstGeom prst="rect">
                <a:avLst/>
              </a:prstGeom>
              <a:solidFill>
                <a:srgbClr val="66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>
                  <a:spcBef>
                    <a:spcPct val="20000"/>
                  </a:spcBef>
                  <a:buSzPct val="85000"/>
                </a:pPr>
                <a:r>
                  <a:rPr lang="zh-CN" altLang="en-US">
                    <a:solidFill>
                      <a:schemeClr val="bg2"/>
                    </a:solidFill>
                    <a:latin typeface="Arial" pitchFamily="34" charset="0"/>
                    <a:ea typeface="黑体" pitchFamily="49" charset="-122"/>
                  </a:rPr>
                  <a:t>指针</a:t>
                </a:r>
              </a:p>
            </p:txBody>
          </p:sp>
          <p:sp>
            <p:nvSpPr>
              <p:cNvPr id="29" name="Rectangle 7"/>
              <p:cNvSpPr>
                <a:spLocks noChangeArrowheads="1"/>
              </p:cNvSpPr>
              <p:nvPr/>
            </p:nvSpPr>
            <p:spPr bwMode="auto">
              <a:xfrm>
                <a:off x="1248" y="1878"/>
                <a:ext cx="600" cy="330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>
                  <a:spcBef>
                    <a:spcPct val="20000"/>
                  </a:spcBef>
                  <a:buSzPct val="85000"/>
                </a:pPr>
                <a:r>
                  <a:rPr lang="zh-CN" altLang="en-US" b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itchFamily="34" charset="0"/>
                    <a:ea typeface="黑体" pitchFamily="49" charset="-122"/>
                  </a:rPr>
                  <a:t>数据</a:t>
                </a:r>
              </a:p>
            </p:txBody>
          </p:sp>
          <p:sp>
            <p:nvSpPr>
              <p:cNvPr id="30" name="Line 8"/>
              <p:cNvSpPr>
                <a:spLocks noChangeShapeType="1"/>
              </p:cNvSpPr>
              <p:nvPr/>
            </p:nvSpPr>
            <p:spPr bwMode="auto">
              <a:xfrm>
                <a:off x="1248" y="1878"/>
                <a:ext cx="120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" name="Line 9"/>
              <p:cNvSpPr>
                <a:spLocks noChangeShapeType="1"/>
              </p:cNvSpPr>
              <p:nvPr/>
            </p:nvSpPr>
            <p:spPr bwMode="auto">
              <a:xfrm>
                <a:off x="1248" y="2208"/>
                <a:ext cx="120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2" name="Line 10"/>
              <p:cNvSpPr>
                <a:spLocks noChangeShapeType="1"/>
              </p:cNvSpPr>
              <p:nvPr/>
            </p:nvSpPr>
            <p:spPr bwMode="auto">
              <a:xfrm>
                <a:off x="1248" y="1878"/>
                <a:ext cx="0" cy="33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3" name="Line 11"/>
              <p:cNvSpPr>
                <a:spLocks noChangeShapeType="1"/>
              </p:cNvSpPr>
              <p:nvPr/>
            </p:nvSpPr>
            <p:spPr bwMode="auto">
              <a:xfrm>
                <a:off x="1848" y="1878"/>
                <a:ext cx="0" cy="3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" name="Line 12"/>
              <p:cNvSpPr>
                <a:spLocks noChangeShapeType="1"/>
              </p:cNvSpPr>
              <p:nvPr/>
            </p:nvSpPr>
            <p:spPr bwMode="auto">
              <a:xfrm>
                <a:off x="2448" y="1878"/>
                <a:ext cx="0" cy="33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10" name="Group 13"/>
            <p:cNvGrpSpPr>
              <a:grpSpLocks/>
            </p:cNvGrpSpPr>
            <p:nvPr/>
          </p:nvGrpSpPr>
          <p:grpSpPr bwMode="auto">
            <a:xfrm>
              <a:off x="432" y="2880"/>
              <a:ext cx="1200" cy="330"/>
              <a:chOff x="1248" y="1878"/>
              <a:chExt cx="1200" cy="330"/>
            </a:xfrm>
          </p:grpSpPr>
          <p:sp>
            <p:nvSpPr>
              <p:cNvPr id="21" name="Rectangle 14"/>
              <p:cNvSpPr>
                <a:spLocks noChangeArrowheads="1"/>
              </p:cNvSpPr>
              <p:nvPr/>
            </p:nvSpPr>
            <p:spPr bwMode="auto">
              <a:xfrm>
                <a:off x="1848" y="1878"/>
                <a:ext cx="600" cy="330"/>
              </a:xfrm>
              <a:prstGeom prst="rect">
                <a:avLst/>
              </a:prstGeom>
              <a:solidFill>
                <a:srgbClr val="66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>
                  <a:spcBef>
                    <a:spcPct val="20000"/>
                  </a:spcBef>
                  <a:buSzPct val="85000"/>
                </a:pPr>
                <a:r>
                  <a:rPr lang="zh-CN" altLang="en-US">
                    <a:solidFill>
                      <a:schemeClr val="bg1"/>
                    </a:solidFill>
                    <a:latin typeface="Arial" pitchFamily="34" charset="0"/>
                    <a:ea typeface="黑体" pitchFamily="49" charset="-122"/>
                  </a:rPr>
                  <a:t>指针</a:t>
                </a:r>
              </a:p>
            </p:txBody>
          </p:sp>
          <p:sp>
            <p:nvSpPr>
              <p:cNvPr id="22" name="Rectangle 15"/>
              <p:cNvSpPr>
                <a:spLocks noChangeArrowheads="1"/>
              </p:cNvSpPr>
              <p:nvPr/>
            </p:nvSpPr>
            <p:spPr bwMode="auto">
              <a:xfrm>
                <a:off x="1248" y="1878"/>
                <a:ext cx="600" cy="330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>
                  <a:spcBef>
                    <a:spcPct val="20000"/>
                  </a:spcBef>
                  <a:buSzPct val="85000"/>
                </a:pPr>
                <a:r>
                  <a:rPr lang="zh-CN" altLang="en-US" b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itchFamily="34" charset="0"/>
                    <a:ea typeface="黑体" pitchFamily="49" charset="-122"/>
                  </a:rPr>
                  <a:t>数据</a:t>
                </a:r>
              </a:p>
            </p:txBody>
          </p:sp>
          <p:sp>
            <p:nvSpPr>
              <p:cNvPr id="23" name="Line 16"/>
              <p:cNvSpPr>
                <a:spLocks noChangeShapeType="1"/>
              </p:cNvSpPr>
              <p:nvPr/>
            </p:nvSpPr>
            <p:spPr bwMode="auto">
              <a:xfrm>
                <a:off x="1248" y="1878"/>
                <a:ext cx="120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" name="Line 17"/>
              <p:cNvSpPr>
                <a:spLocks noChangeShapeType="1"/>
              </p:cNvSpPr>
              <p:nvPr/>
            </p:nvSpPr>
            <p:spPr bwMode="auto">
              <a:xfrm>
                <a:off x="1248" y="2208"/>
                <a:ext cx="120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" name="Line 18"/>
              <p:cNvSpPr>
                <a:spLocks noChangeShapeType="1"/>
              </p:cNvSpPr>
              <p:nvPr/>
            </p:nvSpPr>
            <p:spPr bwMode="auto">
              <a:xfrm>
                <a:off x="1248" y="1878"/>
                <a:ext cx="0" cy="33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" name="Line 19"/>
              <p:cNvSpPr>
                <a:spLocks noChangeShapeType="1"/>
              </p:cNvSpPr>
              <p:nvPr/>
            </p:nvSpPr>
            <p:spPr bwMode="auto">
              <a:xfrm>
                <a:off x="1848" y="1878"/>
                <a:ext cx="0" cy="3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7" name="Line 20"/>
              <p:cNvSpPr>
                <a:spLocks noChangeShapeType="1"/>
              </p:cNvSpPr>
              <p:nvPr/>
            </p:nvSpPr>
            <p:spPr bwMode="auto">
              <a:xfrm>
                <a:off x="2448" y="1878"/>
                <a:ext cx="0" cy="33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11" name="Group 21"/>
            <p:cNvGrpSpPr>
              <a:grpSpLocks/>
            </p:cNvGrpSpPr>
            <p:nvPr/>
          </p:nvGrpSpPr>
          <p:grpSpPr bwMode="auto">
            <a:xfrm>
              <a:off x="432" y="3504"/>
              <a:ext cx="1200" cy="330"/>
              <a:chOff x="1248" y="1878"/>
              <a:chExt cx="1200" cy="330"/>
            </a:xfrm>
          </p:grpSpPr>
          <p:sp>
            <p:nvSpPr>
              <p:cNvPr id="14" name="Rectangle 22"/>
              <p:cNvSpPr>
                <a:spLocks noChangeArrowheads="1"/>
              </p:cNvSpPr>
              <p:nvPr/>
            </p:nvSpPr>
            <p:spPr bwMode="auto">
              <a:xfrm>
                <a:off x="1848" y="1878"/>
                <a:ext cx="600" cy="330"/>
              </a:xfrm>
              <a:prstGeom prst="rect">
                <a:avLst/>
              </a:prstGeom>
              <a:solidFill>
                <a:srgbClr val="66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>
                  <a:spcBef>
                    <a:spcPct val="20000"/>
                  </a:spcBef>
                  <a:buSzPct val="85000"/>
                </a:pPr>
                <a:r>
                  <a:rPr lang="zh-CN" altLang="en-US">
                    <a:solidFill>
                      <a:schemeClr val="bg1"/>
                    </a:solidFill>
                    <a:latin typeface="Arial" pitchFamily="34" charset="0"/>
                    <a:ea typeface="黑体" pitchFamily="49" charset="-122"/>
                  </a:rPr>
                  <a:t>指针</a:t>
                </a:r>
              </a:p>
            </p:txBody>
          </p:sp>
          <p:sp>
            <p:nvSpPr>
              <p:cNvPr id="15" name="Rectangle 23"/>
              <p:cNvSpPr>
                <a:spLocks noChangeArrowheads="1"/>
              </p:cNvSpPr>
              <p:nvPr/>
            </p:nvSpPr>
            <p:spPr bwMode="auto">
              <a:xfrm>
                <a:off x="1248" y="1878"/>
                <a:ext cx="600" cy="330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>
                  <a:spcBef>
                    <a:spcPct val="20000"/>
                  </a:spcBef>
                  <a:buSzPct val="85000"/>
                </a:pPr>
                <a:r>
                  <a:rPr lang="zh-CN" altLang="en-US" b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itchFamily="34" charset="0"/>
                    <a:ea typeface="黑体" pitchFamily="49" charset="-122"/>
                  </a:rPr>
                  <a:t>数据</a:t>
                </a:r>
              </a:p>
            </p:txBody>
          </p:sp>
          <p:sp>
            <p:nvSpPr>
              <p:cNvPr id="16" name="Line 24"/>
              <p:cNvSpPr>
                <a:spLocks noChangeShapeType="1"/>
              </p:cNvSpPr>
              <p:nvPr/>
            </p:nvSpPr>
            <p:spPr bwMode="auto">
              <a:xfrm>
                <a:off x="1248" y="1878"/>
                <a:ext cx="120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7" name="Line 25"/>
              <p:cNvSpPr>
                <a:spLocks noChangeShapeType="1"/>
              </p:cNvSpPr>
              <p:nvPr/>
            </p:nvSpPr>
            <p:spPr bwMode="auto">
              <a:xfrm>
                <a:off x="1248" y="2208"/>
                <a:ext cx="120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8" name="Line 26"/>
              <p:cNvSpPr>
                <a:spLocks noChangeShapeType="1"/>
              </p:cNvSpPr>
              <p:nvPr/>
            </p:nvSpPr>
            <p:spPr bwMode="auto">
              <a:xfrm>
                <a:off x="1248" y="1878"/>
                <a:ext cx="0" cy="33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9" name="Line 27"/>
              <p:cNvSpPr>
                <a:spLocks noChangeShapeType="1"/>
              </p:cNvSpPr>
              <p:nvPr/>
            </p:nvSpPr>
            <p:spPr bwMode="auto">
              <a:xfrm>
                <a:off x="1848" y="1878"/>
                <a:ext cx="0" cy="3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0" name="Line 28"/>
              <p:cNvSpPr>
                <a:spLocks noChangeShapeType="1"/>
              </p:cNvSpPr>
              <p:nvPr/>
            </p:nvSpPr>
            <p:spPr bwMode="auto">
              <a:xfrm>
                <a:off x="2448" y="1878"/>
                <a:ext cx="0" cy="33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2" name="Freeform 29"/>
            <p:cNvSpPr>
              <a:spLocks/>
            </p:cNvSpPr>
            <p:nvPr/>
          </p:nvSpPr>
          <p:spPr bwMode="auto">
            <a:xfrm>
              <a:off x="224" y="2367"/>
              <a:ext cx="1514" cy="603"/>
            </a:xfrm>
            <a:custGeom>
              <a:avLst/>
              <a:gdLst>
                <a:gd name="T0" fmla="*/ 1385 w 1514"/>
                <a:gd name="T1" fmla="*/ 7 h 603"/>
                <a:gd name="T2" fmla="*/ 1494 w 1514"/>
                <a:gd name="T3" fmla="*/ 46 h 603"/>
                <a:gd name="T4" fmla="*/ 1514 w 1514"/>
                <a:gd name="T5" fmla="*/ 106 h 603"/>
                <a:gd name="T6" fmla="*/ 988 w 1514"/>
                <a:gd name="T7" fmla="*/ 354 h 603"/>
                <a:gd name="T8" fmla="*/ 54 w 1514"/>
                <a:gd name="T9" fmla="*/ 364 h 603"/>
                <a:gd name="T10" fmla="*/ 54 w 1514"/>
                <a:gd name="T11" fmla="*/ 553 h 603"/>
                <a:gd name="T12" fmla="*/ 143 w 1514"/>
                <a:gd name="T13" fmla="*/ 592 h 603"/>
                <a:gd name="T14" fmla="*/ 183 w 1514"/>
                <a:gd name="T15" fmla="*/ 602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4" h="603">
                  <a:moveTo>
                    <a:pt x="1385" y="7"/>
                  </a:moveTo>
                  <a:cubicBezTo>
                    <a:pt x="1435" y="13"/>
                    <a:pt x="1468" y="0"/>
                    <a:pt x="1494" y="46"/>
                  </a:cubicBezTo>
                  <a:cubicBezTo>
                    <a:pt x="1504" y="64"/>
                    <a:pt x="1514" y="106"/>
                    <a:pt x="1514" y="106"/>
                  </a:cubicBezTo>
                  <a:cubicBezTo>
                    <a:pt x="1468" y="291"/>
                    <a:pt x="1146" y="351"/>
                    <a:pt x="988" y="354"/>
                  </a:cubicBezTo>
                  <a:cubicBezTo>
                    <a:pt x="677" y="360"/>
                    <a:pt x="365" y="361"/>
                    <a:pt x="54" y="364"/>
                  </a:cubicBezTo>
                  <a:cubicBezTo>
                    <a:pt x="17" y="419"/>
                    <a:pt x="0" y="499"/>
                    <a:pt x="54" y="553"/>
                  </a:cubicBezTo>
                  <a:cubicBezTo>
                    <a:pt x="78" y="577"/>
                    <a:pt x="112" y="582"/>
                    <a:pt x="143" y="592"/>
                  </a:cubicBezTo>
                  <a:cubicBezTo>
                    <a:pt x="177" y="603"/>
                    <a:pt x="162" y="602"/>
                    <a:pt x="183" y="602"/>
                  </a:cubicBezTo>
                </a:path>
              </a:pathLst>
            </a:custGeom>
            <a:noFill/>
            <a:ln w="34925" cap="flat" cmpd="sng">
              <a:solidFill>
                <a:schemeClr val="tx2"/>
              </a:solidFill>
              <a:prstDash val="solid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" name="Freeform 30"/>
            <p:cNvSpPr>
              <a:spLocks/>
            </p:cNvSpPr>
            <p:nvPr/>
          </p:nvSpPr>
          <p:spPr bwMode="auto">
            <a:xfrm>
              <a:off x="240" y="3024"/>
              <a:ext cx="1514" cy="603"/>
            </a:xfrm>
            <a:custGeom>
              <a:avLst/>
              <a:gdLst>
                <a:gd name="T0" fmla="*/ 1385 w 1514"/>
                <a:gd name="T1" fmla="*/ 7 h 603"/>
                <a:gd name="T2" fmla="*/ 1494 w 1514"/>
                <a:gd name="T3" fmla="*/ 46 h 603"/>
                <a:gd name="T4" fmla="*/ 1514 w 1514"/>
                <a:gd name="T5" fmla="*/ 106 h 603"/>
                <a:gd name="T6" fmla="*/ 988 w 1514"/>
                <a:gd name="T7" fmla="*/ 354 h 603"/>
                <a:gd name="T8" fmla="*/ 54 w 1514"/>
                <a:gd name="T9" fmla="*/ 364 h 603"/>
                <a:gd name="T10" fmla="*/ 54 w 1514"/>
                <a:gd name="T11" fmla="*/ 553 h 603"/>
                <a:gd name="T12" fmla="*/ 143 w 1514"/>
                <a:gd name="T13" fmla="*/ 592 h 603"/>
                <a:gd name="T14" fmla="*/ 183 w 1514"/>
                <a:gd name="T15" fmla="*/ 602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4" h="603">
                  <a:moveTo>
                    <a:pt x="1385" y="7"/>
                  </a:moveTo>
                  <a:cubicBezTo>
                    <a:pt x="1435" y="13"/>
                    <a:pt x="1468" y="0"/>
                    <a:pt x="1494" y="46"/>
                  </a:cubicBezTo>
                  <a:cubicBezTo>
                    <a:pt x="1504" y="64"/>
                    <a:pt x="1514" y="106"/>
                    <a:pt x="1514" y="106"/>
                  </a:cubicBezTo>
                  <a:cubicBezTo>
                    <a:pt x="1468" y="291"/>
                    <a:pt x="1146" y="351"/>
                    <a:pt x="988" y="354"/>
                  </a:cubicBezTo>
                  <a:cubicBezTo>
                    <a:pt x="677" y="360"/>
                    <a:pt x="365" y="361"/>
                    <a:pt x="54" y="364"/>
                  </a:cubicBezTo>
                  <a:cubicBezTo>
                    <a:pt x="17" y="419"/>
                    <a:pt x="0" y="499"/>
                    <a:pt x="54" y="553"/>
                  </a:cubicBezTo>
                  <a:cubicBezTo>
                    <a:pt x="78" y="577"/>
                    <a:pt x="112" y="582"/>
                    <a:pt x="143" y="592"/>
                  </a:cubicBezTo>
                  <a:cubicBezTo>
                    <a:pt x="177" y="603"/>
                    <a:pt x="162" y="602"/>
                    <a:pt x="183" y="602"/>
                  </a:cubicBezTo>
                </a:path>
              </a:pathLst>
            </a:custGeom>
            <a:noFill/>
            <a:ln w="34925" cap="flat" cmpd="sng">
              <a:solidFill>
                <a:schemeClr val="tx2"/>
              </a:solidFill>
              <a:prstDash val="solid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grpSp>
        <p:nvGrpSpPr>
          <p:cNvPr id="35" name="Group 31"/>
          <p:cNvGrpSpPr>
            <a:grpSpLocks/>
          </p:cNvGrpSpPr>
          <p:nvPr/>
        </p:nvGrpSpPr>
        <p:grpSpPr bwMode="auto">
          <a:xfrm>
            <a:off x="3606950" y="2809852"/>
            <a:ext cx="1905000" cy="2981325"/>
            <a:chOff x="3312" y="2256"/>
            <a:chExt cx="1200" cy="1674"/>
          </a:xfrm>
        </p:grpSpPr>
        <p:grpSp>
          <p:nvGrpSpPr>
            <p:cNvPr id="36" name="Group 32"/>
            <p:cNvGrpSpPr>
              <a:grpSpLocks/>
            </p:cNvGrpSpPr>
            <p:nvPr/>
          </p:nvGrpSpPr>
          <p:grpSpPr bwMode="auto">
            <a:xfrm>
              <a:off x="3312" y="2256"/>
              <a:ext cx="1200" cy="330"/>
              <a:chOff x="1248" y="1878"/>
              <a:chExt cx="1200" cy="330"/>
            </a:xfrm>
          </p:grpSpPr>
          <p:sp>
            <p:nvSpPr>
              <p:cNvPr id="69" name="Rectangle 33"/>
              <p:cNvSpPr>
                <a:spLocks noChangeArrowheads="1"/>
              </p:cNvSpPr>
              <p:nvPr/>
            </p:nvSpPr>
            <p:spPr bwMode="auto">
              <a:xfrm>
                <a:off x="1848" y="1878"/>
                <a:ext cx="600" cy="330"/>
              </a:xfrm>
              <a:prstGeom prst="rect">
                <a:avLst/>
              </a:prstGeom>
              <a:solidFill>
                <a:srgbClr val="66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>
                  <a:spcBef>
                    <a:spcPct val="20000"/>
                  </a:spcBef>
                  <a:buSzPct val="85000"/>
                </a:pPr>
                <a:r>
                  <a:rPr lang="zh-CN" altLang="en-US">
                    <a:solidFill>
                      <a:schemeClr val="bg1"/>
                    </a:solidFill>
                    <a:latin typeface="Arial" pitchFamily="34" charset="0"/>
                    <a:ea typeface="黑体" pitchFamily="49" charset="-122"/>
                  </a:rPr>
                  <a:t>指示</a:t>
                </a:r>
              </a:p>
            </p:txBody>
          </p:sp>
          <p:sp>
            <p:nvSpPr>
              <p:cNvPr id="70" name="Rectangle 34"/>
              <p:cNvSpPr>
                <a:spLocks noChangeArrowheads="1"/>
              </p:cNvSpPr>
              <p:nvPr/>
            </p:nvSpPr>
            <p:spPr bwMode="auto">
              <a:xfrm>
                <a:off x="1248" y="1878"/>
                <a:ext cx="600" cy="330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>
                  <a:spcBef>
                    <a:spcPct val="20000"/>
                  </a:spcBef>
                  <a:buSzPct val="85000"/>
                </a:pPr>
                <a:r>
                  <a:rPr lang="zh-CN" altLang="en-US" b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itchFamily="34" charset="0"/>
                    <a:ea typeface="黑体" pitchFamily="49" charset="-122"/>
                  </a:rPr>
                  <a:t>数据</a:t>
                </a:r>
              </a:p>
            </p:txBody>
          </p:sp>
          <p:sp>
            <p:nvSpPr>
              <p:cNvPr id="71" name="Line 35"/>
              <p:cNvSpPr>
                <a:spLocks noChangeShapeType="1"/>
              </p:cNvSpPr>
              <p:nvPr/>
            </p:nvSpPr>
            <p:spPr bwMode="auto">
              <a:xfrm>
                <a:off x="1248" y="1878"/>
                <a:ext cx="120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2" name="Line 36"/>
              <p:cNvSpPr>
                <a:spLocks noChangeShapeType="1"/>
              </p:cNvSpPr>
              <p:nvPr/>
            </p:nvSpPr>
            <p:spPr bwMode="auto">
              <a:xfrm>
                <a:off x="1248" y="2208"/>
                <a:ext cx="120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3" name="Line 37"/>
              <p:cNvSpPr>
                <a:spLocks noChangeShapeType="1"/>
              </p:cNvSpPr>
              <p:nvPr/>
            </p:nvSpPr>
            <p:spPr bwMode="auto">
              <a:xfrm>
                <a:off x="1248" y="1878"/>
                <a:ext cx="0" cy="33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4" name="Line 38"/>
              <p:cNvSpPr>
                <a:spLocks noChangeShapeType="1"/>
              </p:cNvSpPr>
              <p:nvPr/>
            </p:nvSpPr>
            <p:spPr bwMode="auto">
              <a:xfrm>
                <a:off x="1848" y="1878"/>
                <a:ext cx="0" cy="3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75" name="Line 39"/>
              <p:cNvSpPr>
                <a:spLocks noChangeShapeType="1"/>
              </p:cNvSpPr>
              <p:nvPr/>
            </p:nvSpPr>
            <p:spPr bwMode="auto">
              <a:xfrm>
                <a:off x="2448" y="1878"/>
                <a:ext cx="0" cy="33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" name="Group 40"/>
            <p:cNvGrpSpPr>
              <a:grpSpLocks/>
            </p:cNvGrpSpPr>
            <p:nvPr/>
          </p:nvGrpSpPr>
          <p:grpSpPr bwMode="auto">
            <a:xfrm>
              <a:off x="3312" y="2592"/>
              <a:ext cx="1200" cy="330"/>
              <a:chOff x="1248" y="1878"/>
              <a:chExt cx="1200" cy="330"/>
            </a:xfrm>
          </p:grpSpPr>
          <p:sp>
            <p:nvSpPr>
              <p:cNvPr id="62" name="Rectangle 41"/>
              <p:cNvSpPr>
                <a:spLocks noChangeArrowheads="1"/>
              </p:cNvSpPr>
              <p:nvPr/>
            </p:nvSpPr>
            <p:spPr bwMode="auto">
              <a:xfrm>
                <a:off x="1848" y="1878"/>
                <a:ext cx="600" cy="330"/>
              </a:xfrm>
              <a:prstGeom prst="rect">
                <a:avLst/>
              </a:prstGeom>
              <a:solidFill>
                <a:srgbClr val="66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>
                  <a:spcBef>
                    <a:spcPct val="20000"/>
                  </a:spcBef>
                  <a:buSzPct val="85000"/>
                </a:pPr>
                <a:r>
                  <a:rPr lang="zh-CN" altLang="en-US">
                    <a:solidFill>
                      <a:schemeClr val="bg1"/>
                    </a:solidFill>
                    <a:latin typeface="Arial" pitchFamily="34" charset="0"/>
                    <a:ea typeface="黑体" pitchFamily="49" charset="-122"/>
                  </a:rPr>
                  <a:t>指示</a:t>
                </a:r>
              </a:p>
            </p:txBody>
          </p:sp>
          <p:sp>
            <p:nvSpPr>
              <p:cNvPr id="63" name="Rectangle 42"/>
              <p:cNvSpPr>
                <a:spLocks noChangeArrowheads="1"/>
              </p:cNvSpPr>
              <p:nvPr/>
            </p:nvSpPr>
            <p:spPr bwMode="auto">
              <a:xfrm>
                <a:off x="1248" y="1878"/>
                <a:ext cx="600" cy="330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>
                  <a:spcBef>
                    <a:spcPct val="20000"/>
                  </a:spcBef>
                  <a:buSzPct val="85000"/>
                </a:pPr>
                <a:r>
                  <a:rPr lang="zh-CN" altLang="en-US" b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itchFamily="34" charset="0"/>
                    <a:ea typeface="黑体" pitchFamily="49" charset="-122"/>
                  </a:rPr>
                  <a:t>数据</a:t>
                </a:r>
              </a:p>
            </p:txBody>
          </p:sp>
          <p:sp>
            <p:nvSpPr>
              <p:cNvPr id="64" name="Line 43"/>
              <p:cNvSpPr>
                <a:spLocks noChangeShapeType="1"/>
              </p:cNvSpPr>
              <p:nvPr/>
            </p:nvSpPr>
            <p:spPr bwMode="auto">
              <a:xfrm>
                <a:off x="1248" y="1878"/>
                <a:ext cx="120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" name="Line 44"/>
              <p:cNvSpPr>
                <a:spLocks noChangeShapeType="1"/>
              </p:cNvSpPr>
              <p:nvPr/>
            </p:nvSpPr>
            <p:spPr bwMode="auto">
              <a:xfrm>
                <a:off x="1248" y="2208"/>
                <a:ext cx="120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6" name="Line 45"/>
              <p:cNvSpPr>
                <a:spLocks noChangeShapeType="1"/>
              </p:cNvSpPr>
              <p:nvPr/>
            </p:nvSpPr>
            <p:spPr bwMode="auto">
              <a:xfrm>
                <a:off x="1248" y="1878"/>
                <a:ext cx="0" cy="33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7" name="Line 46"/>
              <p:cNvSpPr>
                <a:spLocks noChangeShapeType="1"/>
              </p:cNvSpPr>
              <p:nvPr/>
            </p:nvSpPr>
            <p:spPr bwMode="auto">
              <a:xfrm>
                <a:off x="1848" y="1878"/>
                <a:ext cx="0" cy="3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8" name="Line 47"/>
              <p:cNvSpPr>
                <a:spLocks noChangeShapeType="1"/>
              </p:cNvSpPr>
              <p:nvPr/>
            </p:nvSpPr>
            <p:spPr bwMode="auto">
              <a:xfrm>
                <a:off x="2448" y="1878"/>
                <a:ext cx="0" cy="33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8" name="Group 48"/>
            <p:cNvGrpSpPr>
              <a:grpSpLocks/>
            </p:cNvGrpSpPr>
            <p:nvPr/>
          </p:nvGrpSpPr>
          <p:grpSpPr bwMode="auto">
            <a:xfrm>
              <a:off x="3312" y="2928"/>
              <a:ext cx="1200" cy="330"/>
              <a:chOff x="1248" y="1878"/>
              <a:chExt cx="1200" cy="330"/>
            </a:xfrm>
          </p:grpSpPr>
          <p:sp>
            <p:nvSpPr>
              <p:cNvPr id="55" name="Rectangle 49"/>
              <p:cNvSpPr>
                <a:spLocks noChangeArrowheads="1"/>
              </p:cNvSpPr>
              <p:nvPr/>
            </p:nvSpPr>
            <p:spPr bwMode="auto">
              <a:xfrm>
                <a:off x="1848" y="1878"/>
                <a:ext cx="600" cy="330"/>
              </a:xfrm>
              <a:prstGeom prst="rect">
                <a:avLst/>
              </a:prstGeom>
              <a:solidFill>
                <a:srgbClr val="66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>
                  <a:spcBef>
                    <a:spcPct val="20000"/>
                  </a:spcBef>
                  <a:buSzPct val="85000"/>
                </a:pPr>
                <a:r>
                  <a:rPr lang="zh-CN" altLang="en-US">
                    <a:solidFill>
                      <a:schemeClr val="bg1"/>
                    </a:solidFill>
                    <a:latin typeface="Arial" pitchFamily="34" charset="0"/>
                    <a:ea typeface="黑体" pitchFamily="49" charset="-122"/>
                  </a:rPr>
                  <a:t>指示</a:t>
                </a:r>
              </a:p>
            </p:txBody>
          </p:sp>
          <p:sp>
            <p:nvSpPr>
              <p:cNvPr id="56" name="Rectangle 50"/>
              <p:cNvSpPr>
                <a:spLocks noChangeArrowheads="1"/>
              </p:cNvSpPr>
              <p:nvPr/>
            </p:nvSpPr>
            <p:spPr bwMode="auto">
              <a:xfrm>
                <a:off x="1248" y="1878"/>
                <a:ext cx="600" cy="330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>
                  <a:spcBef>
                    <a:spcPct val="20000"/>
                  </a:spcBef>
                  <a:buSzPct val="85000"/>
                </a:pPr>
                <a:r>
                  <a:rPr lang="zh-CN" altLang="en-US" b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itchFamily="34" charset="0"/>
                    <a:ea typeface="黑体" pitchFamily="49" charset="-122"/>
                  </a:rPr>
                  <a:t>数据</a:t>
                </a:r>
              </a:p>
            </p:txBody>
          </p:sp>
          <p:sp>
            <p:nvSpPr>
              <p:cNvPr id="57" name="Line 51"/>
              <p:cNvSpPr>
                <a:spLocks noChangeShapeType="1"/>
              </p:cNvSpPr>
              <p:nvPr/>
            </p:nvSpPr>
            <p:spPr bwMode="auto">
              <a:xfrm>
                <a:off x="1248" y="1878"/>
                <a:ext cx="120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8" name="Line 52"/>
              <p:cNvSpPr>
                <a:spLocks noChangeShapeType="1"/>
              </p:cNvSpPr>
              <p:nvPr/>
            </p:nvSpPr>
            <p:spPr bwMode="auto">
              <a:xfrm>
                <a:off x="1248" y="2208"/>
                <a:ext cx="120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9" name="Line 53"/>
              <p:cNvSpPr>
                <a:spLocks noChangeShapeType="1"/>
              </p:cNvSpPr>
              <p:nvPr/>
            </p:nvSpPr>
            <p:spPr bwMode="auto">
              <a:xfrm>
                <a:off x="1248" y="1878"/>
                <a:ext cx="0" cy="33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0" name="Line 54"/>
              <p:cNvSpPr>
                <a:spLocks noChangeShapeType="1"/>
              </p:cNvSpPr>
              <p:nvPr/>
            </p:nvSpPr>
            <p:spPr bwMode="auto">
              <a:xfrm>
                <a:off x="1848" y="1878"/>
                <a:ext cx="0" cy="3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1" name="Line 55"/>
              <p:cNvSpPr>
                <a:spLocks noChangeShapeType="1"/>
              </p:cNvSpPr>
              <p:nvPr/>
            </p:nvSpPr>
            <p:spPr bwMode="auto">
              <a:xfrm>
                <a:off x="2448" y="1878"/>
                <a:ext cx="0" cy="33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9" name="Group 56"/>
            <p:cNvGrpSpPr>
              <a:grpSpLocks/>
            </p:cNvGrpSpPr>
            <p:nvPr/>
          </p:nvGrpSpPr>
          <p:grpSpPr bwMode="auto">
            <a:xfrm>
              <a:off x="3312" y="3264"/>
              <a:ext cx="1200" cy="330"/>
              <a:chOff x="1248" y="1878"/>
              <a:chExt cx="1200" cy="330"/>
            </a:xfrm>
          </p:grpSpPr>
          <p:sp>
            <p:nvSpPr>
              <p:cNvPr id="48" name="Rectangle 57"/>
              <p:cNvSpPr>
                <a:spLocks noChangeArrowheads="1"/>
              </p:cNvSpPr>
              <p:nvPr/>
            </p:nvSpPr>
            <p:spPr bwMode="auto">
              <a:xfrm>
                <a:off x="1848" y="1878"/>
                <a:ext cx="600" cy="330"/>
              </a:xfrm>
              <a:prstGeom prst="rect">
                <a:avLst/>
              </a:prstGeom>
              <a:solidFill>
                <a:srgbClr val="66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>
                  <a:spcBef>
                    <a:spcPct val="20000"/>
                  </a:spcBef>
                  <a:buSzPct val="85000"/>
                </a:pPr>
                <a:r>
                  <a:rPr lang="zh-CN" altLang="en-US">
                    <a:solidFill>
                      <a:schemeClr val="bg1"/>
                    </a:solidFill>
                    <a:latin typeface="Arial" pitchFamily="34" charset="0"/>
                    <a:ea typeface="黑体" pitchFamily="49" charset="-122"/>
                  </a:rPr>
                  <a:t>指示</a:t>
                </a:r>
              </a:p>
            </p:txBody>
          </p:sp>
          <p:sp>
            <p:nvSpPr>
              <p:cNvPr id="49" name="Rectangle 58"/>
              <p:cNvSpPr>
                <a:spLocks noChangeArrowheads="1"/>
              </p:cNvSpPr>
              <p:nvPr/>
            </p:nvSpPr>
            <p:spPr bwMode="auto">
              <a:xfrm>
                <a:off x="1248" y="1878"/>
                <a:ext cx="600" cy="330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>
                  <a:spcBef>
                    <a:spcPct val="20000"/>
                  </a:spcBef>
                  <a:buSzPct val="85000"/>
                </a:pPr>
                <a:r>
                  <a:rPr lang="zh-CN" altLang="en-US" b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itchFamily="34" charset="0"/>
                    <a:ea typeface="黑体" pitchFamily="49" charset="-122"/>
                  </a:rPr>
                  <a:t>数据</a:t>
                </a:r>
              </a:p>
            </p:txBody>
          </p:sp>
          <p:sp>
            <p:nvSpPr>
              <p:cNvPr id="50" name="Line 59"/>
              <p:cNvSpPr>
                <a:spLocks noChangeShapeType="1"/>
              </p:cNvSpPr>
              <p:nvPr/>
            </p:nvSpPr>
            <p:spPr bwMode="auto">
              <a:xfrm>
                <a:off x="1248" y="1878"/>
                <a:ext cx="120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1" name="Line 60"/>
              <p:cNvSpPr>
                <a:spLocks noChangeShapeType="1"/>
              </p:cNvSpPr>
              <p:nvPr/>
            </p:nvSpPr>
            <p:spPr bwMode="auto">
              <a:xfrm>
                <a:off x="1248" y="2208"/>
                <a:ext cx="120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2" name="Line 61"/>
              <p:cNvSpPr>
                <a:spLocks noChangeShapeType="1"/>
              </p:cNvSpPr>
              <p:nvPr/>
            </p:nvSpPr>
            <p:spPr bwMode="auto">
              <a:xfrm>
                <a:off x="1248" y="1878"/>
                <a:ext cx="0" cy="33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3" name="Line 62"/>
              <p:cNvSpPr>
                <a:spLocks noChangeShapeType="1"/>
              </p:cNvSpPr>
              <p:nvPr/>
            </p:nvSpPr>
            <p:spPr bwMode="auto">
              <a:xfrm>
                <a:off x="1848" y="1878"/>
                <a:ext cx="0" cy="3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4" name="Line 63"/>
              <p:cNvSpPr>
                <a:spLocks noChangeShapeType="1"/>
              </p:cNvSpPr>
              <p:nvPr/>
            </p:nvSpPr>
            <p:spPr bwMode="auto">
              <a:xfrm>
                <a:off x="2448" y="1878"/>
                <a:ext cx="0" cy="33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40" name="Group 64"/>
            <p:cNvGrpSpPr>
              <a:grpSpLocks/>
            </p:cNvGrpSpPr>
            <p:nvPr/>
          </p:nvGrpSpPr>
          <p:grpSpPr bwMode="auto">
            <a:xfrm>
              <a:off x="3312" y="3600"/>
              <a:ext cx="1200" cy="330"/>
              <a:chOff x="1248" y="1878"/>
              <a:chExt cx="1200" cy="330"/>
            </a:xfrm>
          </p:grpSpPr>
          <p:sp>
            <p:nvSpPr>
              <p:cNvPr id="41" name="Rectangle 65"/>
              <p:cNvSpPr>
                <a:spLocks noChangeArrowheads="1"/>
              </p:cNvSpPr>
              <p:nvPr/>
            </p:nvSpPr>
            <p:spPr bwMode="auto">
              <a:xfrm>
                <a:off x="1848" y="1878"/>
                <a:ext cx="600" cy="330"/>
              </a:xfrm>
              <a:prstGeom prst="rect">
                <a:avLst/>
              </a:prstGeom>
              <a:solidFill>
                <a:srgbClr val="66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>
                  <a:spcBef>
                    <a:spcPct val="20000"/>
                  </a:spcBef>
                  <a:buSzPct val="85000"/>
                </a:pPr>
                <a:r>
                  <a:rPr lang="zh-CN" altLang="en-US">
                    <a:solidFill>
                      <a:schemeClr val="bg1"/>
                    </a:solidFill>
                    <a:latin typeface="Arial" pitchFamily="34" charset="0"/>
                    <a:ea typeface="黑体" pitchFamily="49" charset="-122"/>
                  </a:rPr>
                  <a:t>指示</a:t>
                </a:r>
              </a:p>
            </p:txBody>
          </p:sp>
          <p:sp>
            <p:nvSpPr>
              <p:cNvPr id="42" name="Rectangle 66"/>
              <p:cNvSpPr>
                <a:spLocks noChangeArrowheads="1"/>
              </p:cNvSpPr>
              <p:nvPr/>
            </p:nvSpPr>
            <p:spPr bwMode="auto">
              <a:xfrm>
                <a:off x="1248" y="1878"/>
                <a:ext cx="600" cy="330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>
                  <a:spcBef>
                    <a:spcPct val="20000"/>
                  </a:spcBef>
                  <a:buSzPct val="85000"/>
                </a:pPr>
                <a:r>
                  <a:rPr lang="zh-CN" altLang="en-US" b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itchFamily="34" charset="0"/>
                    <a:ea typeface="黑体" pitchFamily="49" charset="-122"/>
                  </a:rPr>
                  <a:t>数据</a:t>
                </a:r>
              </a:p>
            </p:txBody>
          </p:sp>
          <p:sp>
            <p:nvSpPr>
              <p:cNvPr id="43" name="Line 67"/>
              <p:cNvSpPr>
                <a:spLocks noChangeShapeType="1"/>
              </p:cNvSpPr>
              <p:nvPr/>
            </p:nvSpPr>
            <p:spPr bwMode="auto">
              <a:xfrm>
                <a:off x="1248" y="1878"/>
                <a:ext cx="120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4" name="Line 68"/>
              <p:cNvSpPr>
                <a:spLocks noChangeShapeType="1"/>
              </p:cNvSpPr>
              <p:nvPr/>
            </p:nvSpPr>
            <p:spPr bwMode="auto">
              <a:xfrm>
                <a:off x="1248" y="2208"/>
                <a:ext cx="120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5" name="Line 69"/>
              <p:cNvSpPr>
                <a:spLocks noChangeShapeType="1"/>
              </p:cNvSpPr>
              <p:nvPr/>
            </p:nvSpPr>
            <p:spPr bwMode="auto">
              <a:xfrm>
                <a:off x="1248" y="1878"/>
                <a:ext cx="0" cy="33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" name="Line 70"/>
              <p:cNvSpPr>
                <a:spLocks noChangeShapeType="1"/>
              </p:cNvSpPr>
              <p:nvPr/>
            </p:nvSpPr>
            <p:spPr bwMode="auto">
              <a:xfrm>
                <a:off x="1848" y="1878"/>
                <a:ext cx="0" cy="3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7" name="Line 71"/>
              <p:cNvSpPr>
                <a:spLocks noChangeShapeType="1"/>
              </p:cNvSpPr>
              <p:nvPr/>
            </p:nvSpPr>
            <p:spPr bwMode="auto">
              <a:xfrm>
                <a:off x="2448" y="1878"/>
                <a:ext cx="0" cy="33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sp>
        <p:nvSpPr>
          <p:cNvPr id="76" name="AutoShape 72"/>
          <p:cNvSpPr>
            <a:spLocks noChangeArrowheads="1"/>
          </p:cNvSpPr>
          <p:nvPr/>
        </p:nvSpPr>
        <p:spPr bwMode="auto">
          <a:xfrm>
            <a:off x="6329513" y="1581127"/>
            <a:ext cx="2605087" cy="1924050"/>
          </a:xfrm>
          <a:prstGeom prst="wedgeRoundRectCallout">
            <a:avLst>
              <a:gd name="adj1" fmla="val -84125"/>
              <a:gd name="adj2" fmla="val 67079"/>
              <a:gd name="adj3" fmla="val 16667"/>
            </a:avLst>
          </a:prstGeom>
          <a:solidFill>
            <a:srgbClr val="CCFFFF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/>
            <a:r>
              <a:rPr lang="zh-CN" altLang="en-US" sz="2400"/>
              <a:t>数组中每个元素都至少有两个分量，属于</a:t>
            </a:r>
            <a:r>
              <a:rPr lang="zh-CN" altLang="en-US" sz="2400">
                <a:solidFill>
                  <a:srgbClr val="FF5050"/>
                </a:solidFill>
              </a:rPr>
              <a:t>结构型数组</a:t>
            </a:r>
            <a:r>
              <a:rPr lang="zh-CN" altLang="en-US" sz="2400"/>
              <a:t>。</a:t>
            </a:r>
          </a:p>
        </p:txBody>
      </p:sp>
      <p:sp>
        <p:nvSpPr>
          <p:cNvPr id="77" name="AutoShape 73"/>
          <p:cNvSpPr>
            <a:spLocks noChangeArrowheads="1"/>
          </p:cNvSpPr>
          <p:nvPr/>
        </p:nvSpPr>
        <p:spPr bwMode="auto">
          <a:xfrm>
            <a:off x="6039000" y="5562577"/>
            <a:ext cx="2949575" cy="862013"/>
          </a:xfrm>
          <a:prstGeom prst="wedgeRoundRectCallout">
            <a:avLst>
              <a:gd name="adj1" fmla="val -71690"/>
              <a:gd name="adj2" fmla="val -122190"/>
              <a:gd name="adj3" fmla="val 16667"/>
            </a:avLst>
          </a:prstGeom>
          <a:solidFill>
            <a:srgbClr val="CCFFFF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/>
            <a:r>
              <a:rPr lang="zh-CN" altLang="en-US" sz="2400"/>
              <a:t>常用于</a:t>
            </a:r>
            <a:r>
              <a:rPr lang="zh-CN" altLang="en-US" sz="2400">
                <a:solidFill>
                  <a:srgbClr val="FF3399"/>
                </a:solidFill>
              </a:rPr>
              <a:t>无指针类型的</a:t>
            </a:r>
            <a:r>
              <a:rPr lang="zh-CN" altLang="en-US" sz="2400"/>
              <a:t>高级语言中。</a:t>
            </a:r>
          </a:p>
        </p:txBody>
      </p:sp>
    </p:spTree>
    <p:extLst>
      <p:ext uri="{BB962C8B-B14F-4D97-AF65-F5344CB8AC3E}">
        <p14:creationId xmlns:p14="http://schemas.microsoft.com/office/powerpoint/2010/main" val="142386718"/>
      </p:ext>
    </p:extLst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静态链表例题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41</a:t>
            </a:fld>
            <a:endParaRPr lang="en-US" altLang="zh-CN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45" y="1662370"/>
            <a:ext cx="6799490" cy="4455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4826245"/>
      </p:ext>
    </p:extLst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静态链表例题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42</a:t>
            </a:fld>
            <a:endParaRPr lang="en-US" altLang="zh-CN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360" y="1585559"/>
            <a:ext cx="6720875" cy="4900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5016034"/>
      </p:ext>
    </p:extLst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B35780-654F-D043-9435-FD2B7207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6E4995-1E7A-B840-A495-4FBCECB6B0A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有一个</a:t>
            </a:r>
            <a:r>
              <a:rPr lang="en-US" altLang="zh-CN" dirty="0"/>
              <a:t>100*90</a:t>
            </a:r>
            <a:r>
              <a:rPr lang="zh-CN" altLang="en-US" dirty="0"/>
              <a:t>的浮点稀疏矩阵，非</a:t>
            </a:r>
            <a:r>
              <a:rPr lang="en-US" altLang="zh-CN" dirty="0"/>
              <a:t>0</a:t>
            </a:r>
            <a:r>
              <a:rPr lang="zh-CN" altLang="en-US" dirty="0"/>
              <a:t>元素有</a:t>
            </a:r>
            <a:r>
              <a:rPr lang="en-US" altLang="zh-CN" dirty="0"/>
              <a:t>10</a:t>
            </a:r>
            <a:r>
              <a:rPr lang="zh-CN" altLang="en-US" dirty="0"/>
              <a:t>个，设每个整型数占</a:t>
            </a:r>
            <a:r>
              <a:rPr lang="en-US" altLang="zh-CN" dirty="0"/>
              <a:t>2</a:t>
            </a:r>
            <a:r>
              <a:rPr lang="zh-CN" altLang="en-US" dirty="0"/>
              <a:t>字节，浮点数占</a:t>
            </a:r>
            <a:r>
              <a:rPr lang="en-US" altLang="zh-CN" dirty="0"/>
              <a:t>4</a:t>
            </a:r>
            <a:r>
              <a:rPr lang="zh-CN" altLang="en-US" dirty="0"/>
              <a:t>个字节，则用三元组表示该矩阵时，需要</a:t>
            </a:r>
            <a:r>
              <a:rPr lang="en-US" altLang="zh-CN" dirty="0"/>
              <a:t>____</a:t>
            </a:r>
            <a:r>
              <a:rPr lang="zh-CN" altLang="en-US" dirty="0"/>
              <a:t>字节？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B320A4-976C-344F-81A5-3EF25D92D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EE300CB-958D-5846-9B43-D56317529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4790630"/>
      </p:ext>
    </p:extLst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广义表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44</a:t>
            </a:fld>
            <a:endParaRPr lang="en-US" altLang="zh-CN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1587720"/>
            <a:ext cx="7829550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1907818"/>
      </p:ext>
    </p:extLst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广义表</a:t>
            </a:r>
            <a:r>
              <a:rPr lang="en-US" altLang="zh-CN" dirty="0"/>
              <a:t>(Generalized List) 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45497" cy="1329535"/>
          </a:xfrm>
        </p:spPr>
        <p:txBody>
          <a:bodyPr/>
          <a:lstStyle/>
          <a:p>
            <a:r>
              <a:rPr lang="zh-CN" altLang="en-US" sz="2000" b="1" dirty="0"/>
              <a:t>广义表是</a:t>
            </a:r>
            <a:r>
              <a:rPr lang="zh-CN" altLang="en-US" sz="2000" b="1" dirty="0">
                <a:solidFill>
                  <a:schemeClr val="accent4"/>
                </a:solidFill>
              </a:rPr>
              <a:t>线性表的推广</a:t>
            </a:r>
            <a:r>
              <a:rPr lang="zh-CN" altLang="en-US" sz="2000" b="1" dirty="0"/>
              <a:t> </a:t>
            </a:r>
          </a:p>
          <a:p>
            <a:r>
              <a:rPr lang="zh-CN" altLang="en-US" sz="2000" b="1" dirty="0"/>
              <a:t>对于线性表而言， </a:t>
            </a:r>
            <a:r>
              <a:rPr lang="en-US" altLang="zh-CN" sz="2000" b="1" dirty="0"/>
              <a:t>n</a:t>
            </a:r>
            <a:r>
              <a:rPr lang="zh-CN" altLang="en-US" sz="2000" b="1" dirty="0"/>
              <a:t>个元素都是基本的</a:t>
            </a:r>
            <a:r>
              <a:rPr lang="zh-CN" altLang="en-US" sz="2000" b="1" dirty="0">
                <a:solidFill>
                  <a:schemeClr val="accent4"/>
                </a:solidFill>
              </a:rPr>
              <a:t>单元素</a:t>
            </a:r>
            <a:r>
              <a:rPr lang="zh-CN" altLang="en-US" sz="2000" b="1" dirty="0"/>
              <a:t>；  </a:t>
            </a:r>
          </a:p>
          <a:p>
            <a:r>
              <a:rPr lang="zh-CN" altLang="en-US" sz="2000" b="1" dirty="0"/>
              <a:t> 广义表中，这些元素不仅可以是单元素也可以是</a:t>
            </a:r>
            <a:r>
              <a:rPr lang="zh-CN" altLang="en-US" sz="2000" b="1" dirty="0">
                <a:solidFill>
                  <a:schemeClr val="accent4"/>
                </a:solidFill>
              </a:rPr>
              <a:t>另一个广义表</a:t>
            </a:r>
            <a:r>
              <a:rPr lang="zh-CN" altLang="en-US" sz="2000" b="1" dirty="0"/>
              <a:t>。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45</a:t>
            </a:fld>
            <a:endParaRPr lang="en-US" altLang="zh-CN"/>
          </a:p>
        </p:txBody>
      </p:sp>
      <p:sp>
        <p:nvSpPr>
          <p:cNvPr id="7" name="Rectangle 6"/>
          <p:cNvSpPr/>
          <p:nvPr/>
        </p:nvSpPr>
        <p:spPr>
          <a:xfrm>
            <a:off x="424261" y="2929735"/>
            <a:ext cx="8333884" cy="28315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b="1" kern="0" dirty="0" err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typedef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struct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GNode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{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kern="0" dirty="0" err="1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int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Tag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/*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标志域：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0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表示结点是单元素，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1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表示结点是广义表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*/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kern="0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union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{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/* 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子表指针域</a:t>
            </a:r>
            <a:r>
              <a:rPr lang="en-US" altLang="zh-CN" kern="0" dirty="0" err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Sublist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与单元素数据域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Data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复用，即共用存储空间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*/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ElementType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Data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   </a:t>
            </a:r>
            <a:r>
              <a:rPr lang="en-US" altLang="zh-CN" kern="0" dirty="0" err="1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struct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GNode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SubList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}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URegion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    </a:t>
            </a:r>
            <a:r>
              <a:rPr lang="en-US" altLang="zh-CN" kern="0" dirty="0" err="1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struct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GNode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*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Next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/* </a:t>
            </a:r>
            <a:r>
              <a:rPr lang="zh-CN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Courier New"/>
              </a:rPr>
              <a:t>指向后继结点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*/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}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GList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宋体"/>
                <a:cs typeface="Times New Roman"/>
              </a:rPr>
              <a:t> </a:t>
            </a:r>
            <a:endParaRPr lang="zh-CN" altLang="zh-CN" sz="2000" kern="100" dirty="0">
              <a:effectLst/>
              <a:latin typeface="Calibri"/>
              <a:ea typeface="宋体"/>
              <a:cs typeface="Times New Roman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745" y="4120290"/>
            <a:ext cx="32004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F4572C0-F2D5-A640-B334-4E8DCD374298}"/>
              </a:ext>
            </a:extLst>
          </p:cNvPr>
          <p:cNvSpPr txBox="1"/>
          <p:nvPr/>
        </p:nvSpPr>
        <p:spPr>
          <a:xfrm>
            <a:off x="1307575" y="6002135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B0F0"/>
                </a:solidFill>
              </a:rPr>
              <a:t>更多广义表内容将在后续课程中介绍。</a:t>
            </a:r>
          </a:p>
        </p:txBody>
      </p:sp>
    </p:spTree>
    <p:extLst>
      <p:ext uri="{BB962C8B-B14F-4D97-AF65-F5344CB8AC3E}">
        <p14:creationId xmlns:p14="http://schemas.microsoft.com/office/powerpoint/2010/main" val="37865416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多重链表</a:t>
            </a:r>
            <a:r>
              <a:rPr lang="en-US" altLang="zh-CN" baseline="30000" dirty="0"/>
              <a:t>*</a:t>
            </a:r>
            <a:endParaRPr lang="zh-CN" alt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chemeClr val="accent4"/>
                </a:solidFill>
              </a:rPr>
              <a:t>多重链表</a:t>
            </a:r>
            <a:r>
              <a:rPr lang="zh-CN" altLang="en-US" sz="2400" dirty="0"/>
              <a:t>：链表中的节点可能同时隶属于多个链</a:t>
            </a:r>
            <a:endParaRPr lang="en-US" altLang="zh-CN" sz="2400" dirty="0"/>
          </a:p>
          <a:p>
            <a:pPr lvl="1"/>
            <a:r>
              <a:rPr lang="zh-CN" altLang="en-US" sz="2100" dirty="0"/>
              <a:t>多重链表中结点的</a:t>
            </a:r>
            <a:r>
              <a:rPr lang="zh-CN" altLang="en-US" sz="2100" dirty="0">
                <a:solidFill>
                  <a:schemeClr val="accent4"/>
                </a:solidFill>
              </a:rPr>
              <a:t>指针域会有多个</a:t>
            </a:r>
            <a:r>
              <a:rPr lang="zh-CN" altLang="en-US" sz="2100" dirty="0"/>
              <a:t>，如前面例子包含了</a:t>
            </a:r>
            <a:r>
              <a:rPr lang="en-US" altLang="zh-CN" sz="2100" dirty="0"/>
              <a:t>Next</a:t>
            </a:r>
            <a:r>
              <a:rPr lang="zh-CN" altLang="en-US" sz="2100" dirty="0"/>
              <a:t>和</a:t>
            </a:r>
            <a:r>
              <a:rPr lang="en-US" altLang="zh-CN" sz="2100" dirty="0" err="1"/>
              <a:t>SubList</a:t>
            </a:r>
            <a:r>
              <a:rPr lang="zh-CN" altLang="en-US" sz="2100" dirty="0"/>
              <a:t>两个指针域； </a:t>
            </a:r>
          </a:p>
          <a:p>
            <a:pPr lvl="1"/>
            <a:r>
              <a:rPr lang="zh-CN" altLang="en-US" sz="2100" dirty="0"/>
              <a:t>但包含两个指针域的链表并不一定是多重链表，比如在</a:t>
            </a:r>
            <a:r>
              <a:rPr lang="zh-CN" altLang="en-US" sz="2100" dirty="0">
                <a:solidFill>
                  <a:schemeClr val="accent4"/>
                </a:solidFill>
              </a:rPr>
              <a:t>双向链表不是多重链表</a:t>
            </a:r>
            <a:r>
              <a:rPr lang="zh-CN" altLang="en-US" sz="2100" dirty="0"/>
              <a:t>。</a:t>
            </a:r>
            <a:endParaRPr lang="en-US" altLang="zh-CN" sz="2100" dirty="0"/>
          </a:p>
          <a:p>
            <a:endParaRPr lang="en-US" altLang="zh-CN" sz="2400" dirty="0"/>
          </a:p>
          <a:p>
            <a:r>
              <a:rPr lang="zh-CN" altLang="en-US" sz="2400" dirty="0"/>
              <a:t>多重链表有广泛的用途：基本上如树、图这样相对复杂的数据结构都可以采用多重链表方式实现存储。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3391349"/>
      </p:ext>
    </p:extLst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矩阵的十字链表表示</a:t>
            </a:r>
            <a:r>
              <a:rPr lang="en-US" altLang="zh-CN" baseline="30000" dirty="0"/>
              <a:t>*</a:t>
            </a:r>
            <a:endParaRPr lang="zh-CN" alt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47</a:t>
            </a:fld>
            <a:endParaRPr lang="en-US" altLang="zh-CN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90" y="1585560"/>
            <a:ext cx="7562850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8323711"/>
      </p:ext>
    </p:extLst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矩阵的十字链表表示</a:t>
            </a:r>
            <a:r>
              <a:rPr lang="en-US" altLang="zh-CN" baseline="30000" dirty="0"/>
              <a:t>*</a:t>
            </a:r>
            <a:endParaRPr lang="zh-CN" alt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48</a:t>
            </a:fld>
            <a:endParaRPr lang="en-US" altLang="zh-CN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04" y="1623965"/>
            <a:ext cx="8665056" cy="5200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3611875" y="3390595"/>
            <a:ext cx="1119347" cy="1267365"/>
          </a:xfrm>
          <a:prstGeom prst="ellipse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/>
          <p:cNvSpPr/>
          <p:nvPr/>
        </p:nvSpPr>
        <p:spPr>
          <a:xfrm>
            <a:off x="6914705" y="2123230"/>
            <a:ext cx="1119347" cy="4531790"/>
          </a:xfrm>
          <a:prstGeom prst="ellipse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Oval 8"/>
          <p:cNvSpPr/>
          <p:nvPr/>
        </p:nvSpPr>
        <p:spPr>
          <a:xfrm>
            <a:off x="1461195" y="5157224"/>
            <a:ext cx="6912899" cy="1305771"/>
          </a:xfrm>
          <a:prstGeom prst="ellipse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/>
          <p:cNvSpPr/>
          <p:nvPr/>
        </p:nvSpPr>
        <p:spPr>
          <a:xfrm>
            <a:off x="2382915" y="1355130"/>
            <a:ext cx="1228960" cy="1267365"/>
          </a:xfrm>
          <a:prstGeom prst="ellipse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Oval 10"/>
          <p:cNvSpPr/>
          <p:nvPr/>
        </p:nvSpPr>
        <p:spPr>
          <a:xfrm>
            <a:off x="1000335" y="1431940"/>
            <a:ext cx="1228960" cy="1267365"/>
          </a:xfrm>
          <a:prstGeom prst="ellipse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75303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本章小结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49</a:t>
            </a:fld>
            <a:endParaRPr lang="en-US" altLang="zh-CN"/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424260" y="1668807"/>
            <a:ext cx="8610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579438" algn="l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线性结构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(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包括表、栈、队、数组）的定义和特点：</a:t>
            </a:r>
          </a:p>
          <a:p>
            <a:pPr marL="0" marR="0" lvl="0" indent="579438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仅一个首、尾结点，其余元素仅一个直接前驱和一个直接后继。</a:t>
            </a: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424260" y="307057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2.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线性表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2176860" y="2735607"/>
            <a:ext cx="6858000" cy="124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逻辑结构：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/>
              </a:rPr>
              <a:t>“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一对一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/>
              </a:rPr>
              <a:t>”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 或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/>
              </a:rPr>
              <a:t>“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1:1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/>
              </a:rPr>
              <a:t>”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存储结构：顺序、链式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运    算：修改、插入、删除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[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查找和排序另述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]</a:t>
            </a:r>
          </a:p>
        </p:txBody>
      </p:sp>
      <p:sp>
        <p:nvSpPr>
          <p:cNvPr id="22" name="AutoShape 6"/>
          <p:cNvSpPr>
            <a:spLocks/>
          </p:cNvSpPr>
          <p:nvPr/>
        </p:nvSpPr>
        <p:spPr bwMode="auto">
          <a:xfrm>
            <a:off x="2024460" y="2841970"/>
            <a:ext cx="228600" cy="1066800"/>
          </a:xfrm>
          <a:prstGeom prst="leftBrace">
            <a:avLst>
              <a:gd name="adj1" fmla="val 38889"/>
              <a:gd name="adj2" fmla="val 50000"/>
            </a:avLst>
          </a:prstGeom>
          <a:noFill/>
          <a:ln w="25400">
            <a:solidFill>
              <a:srgbClr val="9CE15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24260" y="467077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90500" marR="0" lvl="0" indent="-1905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3.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顺序存储</a:t>
            </a:r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2405460" y="4245320"/>
            <a:ext cx="57912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143000" marR="0" lvl="0" indent="-1143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特征：逻辑上相邻，物理上也相邻；</a:t>
            </a:r>
          </a:p>
          <a:p>
            <a:pPr marL="1143000" marR="0" lvl="0" indent="-1143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优点：随机查找修改快 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O(1)</a:t>
            </a:r>
          </a:p>
          <a:p>
            <a:pPr marL="1143000" marR="0" lvl="0" indent="-1143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缺点：插入、删除慢   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O(n)</a:t>
            </a:r>
          </a:p>
        </p:txBody>
      </p:sp>
      <p:sp>
        <p:nvSpPr>
          <p:cNvPr id="25" name="AutoShape 9"/>
          <p:cNvSpPr>
            <a:spLocks/>
          </p:cNvSpPr>
          <p:nvPr/>
        </p:nvSpPr>
        <p:spPr bwMode="auto">
          <a:xfrm>
            <a:off x="2176860" y="4291357"/>
            <a:ext cx="228600" cy="1066800"/>
          </a:xfrm>
          <a:prstGeom prst="leftBrace">
            <a:avLst>
              <a:gd name="adj1" fmla="val 38889"/>
              <a:gd name="adj2" fmla="val 50000"/>
            </a:avLst>
          </a:prstGeom>
          <a:noFill/>
          <a:ln w="25400">
            <a:solidFill>
              <a:srgbClr val="9CE15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6" name="Group 10"/>
          <p:cNvGrpSpPr>
            <a:grpSpLocks/>
          </p:cNvGrpSpPr>
          <p:nvPr/>
        </p:nvGrpSpPr>
        <p:grpSpPr bwMode="auto">
          <a:xfrm>
            <a:off x="1186260" y="3529357"/>
            <a:ext cx="3200400" cy="990600"/>
            <a:chOff x="816" y="2304"/>
            <a:chExt cx="2400" cy="624"/>
          </a:xfrm>
        </p:grpSpPr>
        <p:sp>
          <p:nvSpPr>
            <p:cNvPr id="27" name="Line 11"/>
            <p:cNvSpPr>
              <a:spLocks noChangeShapeType="1"/>
            </p:cNvSpPr>
            <p:nvPr/>
          </p:nvSpPr>
          <p:spPr bwMode="auto">
            <a:xfrm>
              <a:off x="2544" y="2304"/>
              <a:ext cx="672" cy="0"/>
            </a:xfrm>
            <a:prstGeom prst="line">
              <a:avLst/>
            </a:prstGeom>
            <a:noFill/>
            <a:ln w="25400">
              <a:solidFill>
                <a:srgbClr val="F98D4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Line 12"/>
            <p:cNvSpPr>
              <a:spLocks noChangeShapeType="1"/>
            </p:cNvSpPr>
            <p:nvPr/>
          </p:nvSpPr>
          <p:spPr bwMode="auto">
            <a:xfrm>
              <a:off x="2688" y="2304"/>
              <a:ext cx="0" cy="384"/>
            </a:xfrm>
            <a:prstGeom prst="line">
              <a:avLst/>
            </a:prstGeom>
            <a:noFill/>
            <a:ln w="25400">
              <a:solidFill>
                <a:srgbClr val="F98D4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>
              <a:off x="816" y="2688"/>
              <a:ext cx="1872" cy="0"/>
            </a:xfrm>
            <a:prstGeom prst="line">
              <a:avLst/>
            </a:prstGeom>
            <a:noFill/>
            <a:ln w="25400">
              <a:solidFill>
                <a:srgbClr val="F98D4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Line 14"/>
            <p:cNvSpPr>
              <a:spLocks noChangeShapeType="1"/>
            </p:cNvSpPr>
            <p:nvPr/>
          </p:nvSpPr>
          <p:spPr bwMode="auto">
            <a:xfrm>
              <a:off x="816" y="2688"/>
              <a:ext cx="0" cy="240"/>
            </a:xfrm>
            <a:prstGeom prst="line">
              <a:avLst/>
            </a:prstGeom>
            <a:noFill/>
            <a:ln w="25400">
              <a:solidFill>
                <a:srgbClr val="F98D4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1" name="AutoShape 15"/>
          <p:cNvSpPr>
            <a:spLocks noChangeArrowheads="1"/>
          </p:cNvSpPr>
          <p:nvPr/>
        </p:nvSpPr>
        <p:spPr bwMode="auto">
          <a:xfrm>
            <a:off x="1033860" y="5737570"/>
            <a:ext cx="4572000" cy="533400"/>
          </a:xfrm>
          <a:prstGeom prst="wedgeRoundRectCallout">
            <a:avLst>
              <a:gd name="adj1" fmla="val 52745"/>
              <a:gd name="adj2" fmla="val -108931"/>
              <a:gd name="adj3" fmla="val 16667"/>
            </a:avLst>
          </a:prstGeom>
          <a:noFill/>
          <a:ln w="22225">
            <a:solidFill>
              <a:srgbClr val="99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改进方案：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rPr>
              <a:t>链表存储结构</a:t>
            </a:r>
          </a:p>
        </p:txBody>
      </p:sp>
    </p:spTree>
    <p:extLst>
      <p:ext uri="{BB962C8B-B14F-4D97-AF65-F5344CB8AC3E}">
        <p14:creationId xmlns:p14="http://schemas.microsoft.com/office/powerpoint/2010/main" val="2004262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  <p:bldP spid="23" grpId="0"/>
      <p:bldP spid="24" grpId="0"/>
      <p:bldP spid="25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Quiz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用数组表示多项式 </a:t>
            </a:r>
            <a:r>
              <a:rPr lang="en-US" altLang="zh-CN" dirty="0"/>
              <a:t>x+3x</a:t>
            </a:r>
            <a:r>
              <a:rPr lang="en-US" altLang="zh-CN" baseline="30000" dirty="0"/>
              <a:t>2000</a:t>
            </a:r>
            <a:r>
              <a:rPr lang="en-US" altLang="zh-CN" dirty="0"/>
              <a:t> </a:t>
            </a:r>
            <a:r>
              <a:rPr lang="zh-CN" altLang="en-US" dirty="0"/>
              <a:t>至少需要多少长度的数组？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8830283"/>
      </p:ext>
    </p:extLst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本章小结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50</a:t>
            </a:fld>
            <a:endParaRPr lang="en-US" altLang="zh-CN"/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552450" y="4901785"/>
            <a:ext cx="7843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循环链表的特点：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宋体" pitchFamily="2" charset="-122"/>
              </a:rPr>
              <a:t>从任一结点出发均可找到表中其他结点</a:t>
            </a: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533400" y="5663785"/>
            <a:ext cx="6311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双向链表的特点：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可方便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宋体" pitchFamily="2" charset="-122"/>
              </a:rPr>
              <a:t>找到任一结点的前驱</a:t>
            </a: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533400" y="4215985"/>
            <a:ext cx="7231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静态链表的特点：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不用指针也能实现链式存储和运算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533400" y="2126835"/>
            <a:ext cx="1720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</a:rPr>
              <a:t>4.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</a:rPr>
              <a:t>链式存储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2590800" y="1777585"/>
            <a:ext cx="57912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143000" marR="0" lvl="0" indent="-1143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特征：逻辑上相邻，物理上未必相邻；</a:t>
            </a:r>
          </a:p>
          <a:p>
            <a:pPr marL="1143000" marR="0" lvl="0" indent="-1143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优点：插入、删除快 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O(1)</a:t>
            </a:r>
          </a:p>
          <a:p>
            <a:pPr marL="1143000" marR="0" lvl="0" indent="-1143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缺点：随机查找修改慢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</a:rPr>
              <a:t>O(n)</a:t>
            </a:r>
          </a:p>
        </p:txBody>
      </p:sp>
      <p:sp>
        <p:nvSpPr>
          <p:cNvPr id="18" name="AutoShape 8"/>
          <p:cNvSpPr>
            <a:spLocks/>
          </p:cNvSpPr>
          <p:nvPr/>
        </p:nvSpPr>
        <p:spPr bwMode="auto">
          <a:xfrm>
            <a:off x="2362200" y="1823623"/>
            <a:ext cx="228600" cy="1066800"/>
          </a:xfrm>
          <a:prstGeom prst="leftBrace">
            <a:avLst>
              <a:gd name="adj1" fmla="val 38889"/>
              <a:gd name="adj2" fmla="val 50000"/>
            </a:avLst>
          </a:prstGeom>
          <a:noFill/>
          <a:ln w="25400">
            <a:solidFill>
              <a:srgbClr val="9CE15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Rectangle 9"/>
          <p:cNvSpPr>
            <a:spLocks noChangeArrowheads="1"/>
          </p:cNvSpPr>
          <p:nvPr/>
        </p:nvSpPr>
        <p:spPr bwMode="auto">
          <a:xfrm>
            <a:off x="457200" y="3453985"/>
            <a:ext cx="3827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</a:rPr>
              <a:t>5.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</a:rPr>
              <a:t>几种特殊链表的特点：</a:t>
            </a:r>
          </a:p>
        </p:txBody>
      </p:sp>
    </p:spTree>
    <p:extLst>
      <p:ext uri="{BB962C8B-B14F-4D97-AF65-F5344CB8AC3E}">
        <p14:creationId xmlns:p14="http://schemas.microsoft.com/office/powerpoint/2010/main" val="31264445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4E77C-959B-224E-A282-B4635B3DB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课后作业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8323F5-97F1-BA48-96C2-C00764C0E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15F462-3F06-4C42-940D-D95E80F48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51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C55F3E-312A-C64F-995D-A695F69414C4}"/>
              </a:ext>
            </a:extLst>
          </p:cNvPr>
          <p:cNvSpPr/>
          <p:nvPr/>
        </p:nvSpPr>
        <p:spPr>
          <a:xfrm>
            <a:off x="787288" y="2913846"/>
            <a:ext cx="78041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dirty="0">
                <a:latin typeface="Arial" charset="0"/>
              </a:rPr>
              <a:t>配套习题集：</a:t>
            </a:r>
            <a:r>
              <a:rPr lang="en-US" altLang="zh-CN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2.6</a:t>
            </a:r>
            <a:r>
              <a:rPr lang="zh-CN" altLang="en-US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，</a:t>
            </a:r>
            <a:r>
              <a:rPr lang="en-US" altLang="zh-CN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2.7</a:t>
            </a:r>
            <a:r>
              <a:rPr lang="zh-CN" altLang="en-US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，</a:t>
            </a:r>
            <a:r>
              <a:rPr lang="en-US" altLang="zh-CN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2.9</a:t>
            </a:r>
            <a:r>
              <a:rPr lang="zh-CN" altLang="en-US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，</a:t>
            </a:r>
            <a:r>
              <a:rPr lang="en-US" altLang="zh-CN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2.19</a:t>
            </a:r>
            <a:r>
              <a:rPr lang="zh-CN" altLang="en-US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，</a:t>
            </a:r>
            <a:r>
              <a:rPr lang="en-US" altLang="zh-CN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2.21</a:t>
            </a:r>
            <a:r>
              <a:rPr lang="zh-CN" altLang="en-US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，</a:t>
            </a:r>
            <a:r>
              <a:rPr lang="en-US" altLang="zh-CN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2.24</a:t>
            </a:r>
            <a:r>
              <a:rPr lang="zh-CN" altLang="en-US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，</a:t>
            </a:r>
            <a:r>
              <a:rPr lang="en-US" altLang="zh-CN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2.29</a:t>
            </a:r>
            <a:r>
              <a:rPr lang="zh-CN" altLang="en-US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，</a:t>
            </a:r>
            <a:r>
              <a:rPr lang="en-US" altLang="zh-CN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2.30 </a:t>
            </a:r>
            <a:r>
              <a:rPr lang="zh-CN" altLang="en-US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，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81233238"/>
      </p:ext>
    </p:extLst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数组和广义表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kumimoji="1" lang="en-US" altLang="zh-CN" sz="32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5.1 </a:t>
            </a:r>
            <a:r>
              <a:rPr kumimoji="1" lang="zh-CN" altLang="en-US" sz="32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数组的定义</a:t>
            </a:r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sz="32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5.2 </a:t>
            </a:r>
            <a:r>
              <a:rPr kumimoji="1" lang="zh-CN" altLang="en-US" sz="32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数组的顺序存储表示和实现</a:t>
            </a:r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sz="32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5.3 </a:t>
            </a:r>
            <a:r>
              <a:rPr kumimoji="1" lang="zh-CN" altLang="en-US" sz="3200" b="1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矩阵的压缩存储</a:t>
            </a:r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sz="3200" b="1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5.4 </a:t>
            </a:r>
            <a:r>
              <a:rPr kumimoji="1" lang="zh-CN" altLang="en-US" sz="3200" b="1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广义表的定义</a:t>
            </a:r>
          </a:p>
          <a:p>
            <a:pPr marL="0" indent="0">
              <a:lnSpc>
                <a:spcPct val="130000"/>
              </a:lnSpc>
              <a:buNone/>
            </a:pPr>
            <a:r>
              <a:rPr kumimoji="1" lang="en-US" altLang="zh-CN" sz="3200" b="1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5.5 </a:t>
            </a:r>
            <a:r>
              <a:rPr kumimoji="1" lang="zh-CN" altLang="en-US" sz="3200" b="1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广义表的存储结构</a:t>
            </a:r>
          </a:p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8505023"/>
      </p:ext>
    </p:extLst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数组的定义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53</a:t>
            </a:fld>
            <a:endParaRPr lang="en-US" altLang="zh-CN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66738" y="1623965"/>
            <a:ext cx="830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 dirty="0">
                <a:solidFill>
                  <a:schemeClr val="tx2"/>
                </a:solidFill>
                <a:latin typeface="+mn-ea"/>
                <a:ea typeface="+mn-ea"/>
              </a:rPr>
              <a:t>数组：</a:t>
            </a:r>
            <a:r>
              <a:rPr kumimoji="1" lang="zh-CN" altLang="en-US" sz="2400" b="1" dirty="0">
                <a:latin typeface="+mn-ea"/>
                <a:ea typeface="+mn-ea"/>
              </a:rPr>
              <a:t> 由一组名字相同、下标不同的变量构成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33400" y="2192290"/>
            <a:ext cx="8305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 dirty="0">
                <a:solidFill>
                  <a:schemeClr val="tx2"/>
                </a:solidFill>
                <a:latin typeface="+mn-ea"/>
                <a:ea typeface="+mn-ea"/>
              </a:rPr>
              <a:t>注意：</a:t>
            </a:r>
            <a:r>
              <a:rPr kumimoji="1" lang="zh-CN" altLang="en-US" sz="2400" b="1" dirty="0">
                <a:latin typeface="+mn-ea"/>
                <a:ea typeface="+mn-ea"/>
              </a:rPr>
              <a:t> 这里讨论的数组与高级语言中的数组有所区别：高级语言中的数组是顺序结构；而</a:t>
            </a:r>
            <a:r>
              <a:rPr kumimoji="1"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这里的数组既可以是顺序的，也可以是链式结构，</a:t>
            </a:r>
            <a:r>
              <a:rPr kumimoji="1" lang="zh-CN" altLang="en-US" sz="2400" b="1" dirty="0">
                <a:latin typeface="+mn-ea"/>
                <a:ea typeface="+mn-ea"/>
              </a:rPr>
              <a:t>用户可根据需要选择。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506412" y="4056015"/>
            <a:ext cx="8443757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76250" indent="-476250"/>
            <a:r>
              <a:rPr kumimoji="1"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答：对的。</a:t>
            </a:r>
            <a:r>
              <a:rPr kumimoji="1" lang="zh-CN" altLang="en-US" sz="2400" b="1" dirty="0">
                <a:latin typeface="+mn-ea"/>
                <a:ea typeface="+mn-ea"/>
              </a:rPr>
              <a:t>因为</a:t>
            </a:r>
            <a:r>
              <a:rPr kumimoji="1" lang="en-US" altLang="zh-CN" sz="2400" b="1" dirty="0">
                <a:latin typeface="+mn-ea"/>
                <a:ea typeface="+mn-ea"/>
              </a:rPr>
              <a:t>——</a:t>
            </a:r>
          </a:p>
          <a:p>
            <a:pPr marL="476250" indent="-476250"/>
            <a:r>
              <a:rPr kumimoji="1" lang="en-US" altLang="zh-CN" sz="2400" b="1" dirty="0">
                <a:latin typeface="+mn-ea"/>
                <a:ea typeface="+mn-ea"/>
              </a:rPr>
              <a:t>① </a:t>
            </a:r>
            <a:r>
              <a:rPr kumimoji="1" lang="zh-CN" altLang="en-US" sz="2400" b="1" dirty="0">
                <a:latin typeface="+mn-ea"/>
                <a:ea typeface="+mn-ea"/>
              </a:rPr>
              <a:t>数组中各元素具有</a:t>
            </a:r>
            <a:r>
              <a:rPr kumimoji="1"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统一的类型</a:t>
            </a:r>
            <a:r>
              <a:rPr kumimoji="1" lang="zh-CN" altLang="en-US" sz="2400" b="1" dirty="0">
                <a:latin typeface="+mn-ea"/>
                <a:ea typeface="+mn-ea"/>
              </a:rPr>
              <a:t>；</a:t>
            </a:r>
          </a:p>
          <a:p>
            <a:pPr marL="476250" indent="-476250"/>
            <a:r>
              <a:rPr kumimoji="1" lang="zh-CN" altLang="en-US" sz="2400" b="1" dirty="0">
                <a:latin typeface="+mn-ea"/>
                <a:ea typeface="+mn-ea"/>
              </a:rPr>
              <a:t>② 数组元素的下标一般具有</a:t>
            </a:r>
            <a:r>
              <a:rPr kumimoji="1"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固定的上界和下界</a:t>
            </a:r>
            <a:r>
              <a:rPr kumimoji="1" lang="zh-CN" altLang="en-US" sz="2400" b="1" dirty="0">
                <a:latin typeface="+mn-ea"/>
                <a:ea typeface="+mn-ea"/>
              </a:rPr>
              <a:t>，即数组一旦被定义，它的维数和维界就不再改变。</a:t>
            </a:r>
          </a:p>
          <a:p>
            <a:pPr marL="476250" indent="-476250"/>
            <a:r>
              <a:rPr kumimoji="1" lang="zh-CN" altLang="en-US" sz="2400" b="1" dirty="0">
                <a:latin typeface="+mn-ea"/>
                <a:ea typeface="+mn-ea"/>
              </a:rPr>
              <a:t>③ 数组的</a:t>
            </a:r>
            <a:r>
              <a:rPr kumimoji="1"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基本操作比较简单，</a:t>
            </a:r>
            <a:r>
              <a:rPr kumimoji="1" lang="zh-CN" altLang="en-US" sz="2400" b="1" dirty="0">
                <a:latin typeface="+mn-ea"/>
                <a:ea typeface="+mn-ea"/>
              </a:rPr>
              <a:t>除了结构的初始化和销毁之外，只有存取元素和修改元素值的操作。</a:t>
            </a:r>
            <a:endParaRPr kumimoji="1" lang="zh-CN" altLang="en-US" sz="2400" b="1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33400" y="3557540"/>
            <a:ext cx="754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判断：“</a:t>
            </a:r>
            <a:r>
              <a:rPr kumimoji="1" lang="zh-CN" altLang="en-US" sz="2400" b="1" dirty="0">
                <a:latin typeface="+mn-ea"/>
                <a:ea typeface="+mn-ea"/>
              </a:rPr>
              <a:t>数组的处理比其它复杂的结构要简单</a:t>
            </a:r>
            <a:r>
              <a:rPr kumimoji="1"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”，对吗？</a:t>
            </a:r>
          </a:p>
        </p:txBody>
      </p:sp>
    </p:spTree>
    <p:extLst>
      <p:ext uri="{BB962C8B-B14F-4D97-AF65-F5344CB8AC3E}">
        <p14:creationId xmlns:p14="http://schemas.microsoft.com/office/powerpoint/2010/main" val="198867636"/>
      </p:ext>
    </p:extLst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数组的实际应用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54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39180"/>
            <a:ext cx="2857500" cy="1409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13960" y="3249620"/>
            <a:ext cx="4968110" cy="240687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14" descr="StanleyTinyS_Numb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97316" y="3629751"/>
            <a:ext cx="4165534" cy="15216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2422525" y="2315451"/>
            <a:ext cx="109537" cy="1127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grpSp>
        <p:nvGrpSpPr>
          <p:cNvPr id="10" name="Group 21"/>
          <p:cNvGrpSpPr>
            <a:grpSpLocks/>
          </p:cNvGrpSpPr>
          <p:nvPr/>
        </p:nvGrpSpPr>
        <p:grpSpPr bwMode="auto">
          <a:xfrm>
            <a:off x="2413860" y="2303471"/>
            <a:ext cx="5324475" cy="2609850"/>
            <a:chOff x="2286" y="1392"/>
            <a:chExt cx="3354" cy="1644"/>
          </a:xfrm>
        </p:grpSpPr>
        <p:sp>
          <p:nvSpPr>
            <p:cNvPr id="11" name="Text Box 7"/>
            <p:cNvSpPr txBox="1">
              <a:spLocks noChangeArrowheads="1"/>
            </p:cNvSpPr>
            <p:nvPr/>
          </p:nvSpPr>
          <p:spPr bwMode="auto">
            <a:xfrm>
              <a:off x="2784" y="1982"/>
              <a:ext cx="1132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camera sees this:</a:t>
              </a:r>
            </a:p>
          </p:txBody>
        </p:sp>
        <p:sp>
          <p:nvSpPr>
            <p:cNvPr id="12" name="Line 17"/>
            <p:cNvSpPr>
              <a:spLocks noChangeShapeType="1"/>
            </p:cNvSpPr>
            <p:nvPr/>
          </p:nvSpPr>
          <p:spPr bwMode="auto">
            <a:xfrm>
              <a:off x="2364" y="1398"/>
              <a:ext cx="3276" cy="57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8"/>
            <p:cNvSpPr>
              <a:spLocks noChangeShapeType="1"/>
            </p:cNvSpPr>
            <p:nvPr/>
          </p:nvSpPr>
          <p:spPr bwMode="auto">
            <a:xfrm>
              <a:off x="2292" y="1392"/>
              <a:ext cx="498" cy="59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9"/>
            <p:cNvSpPr>
              <a:spLocks noChangeShapeType="1"/>
            </p:cNvSpPr>
            <p:nvPr/>
          </p:nvSpPr>
          <p:spPr bwMode="auto">
            <a:xfrm>
              <a:off x="2286" y="1470"/>
              <a:ext cx="498" cy="15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5" name="Picture 14" descr="StanleyTinyS_Numb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716" y="3750745"/>
            <a:ext cx="4165534" cy="15216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 descr="StanleyTinyS_Numb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2116" y="3903145"/>
            <a:ext cx="4165534" cy="15216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30453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数组的特点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55</a:t>
            </a:fld>
            <a:endParaRPr lang="en-US" altLang="zh-CN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2237007"/>
            <a:ext cx="3581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zh-CN" altLang="en-US" sz="2800" b="1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二维数组的特点：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28600" y="1608357"/>
            <a:ext cx="3475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kumimoji="1" lang="zh-CN" altLang="en-US" sz="2800" b="1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一维数组的特点：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352800" y="1608357"/>
            <a:ext cx="533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个下标，</a:t>
            </a:r>
            <a:r>
              <a:rPr kumimoji="1" lang="en-US" altLang="zh-CN" sz="2400" b="1">
                <a:latin typeface="楷体_GB2312" pitchFamily="49" charset="-122"/>
                <a:ea typeface="楷体_GB2312" pitchFamily="49" charset="-122"/>
              </a:rPr>
              <a:t>a</a:t>
            </a:r>
            <a:r>
              <a:rPr kumimoji="1" lang="en-US" altLang="zh-CN" sz="2400" b="1" baseline="-25000">
                <a:latin typeface="楷体_GB2312" pitchFamily="49" charset="-122"/>
                <a:ea typeface="楷体_GB2312" pitchFamily="49" charset="-122"/>
              </a:rPr>
              <a:t>i 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是</a:t>
            </a:r>
            <a:r>
              <a:rPr kumimoji="1" lang="en-US" altLang="zh-CN" sz="2400" b="1">
                <a:latin typeface="楷体_GB2312" pitchFamily="49" charset="-122"/>
                <a:ea typeface="楷体_GB2312" pitchFamily="49" charset="-122"/>
              </a:rPr>
              <a:t>a</a:t>
            </a:r>
            <a:r>
              <a:rPr kumimoji="1" lang="en-US" altLang="zh-CN" sz="2400" b="1" baseline="-25000">
                <a:latin typeface="楷体_GB2312" pitchFamily="49" charset="-122"/>
                <a:ea typeface="楷体_GB2312" pitchFamily="49" charset="-122"/>
              </a:rPr>
              <a:t>i+1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的直接前驱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3352800" y="2322732"/>
            <a:ext cx="5486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latin typeface="楷体_GB2312" pitchFamily="49" charset="-122"/>
                <a:ea typeface="楷体_GB2312" pitchFamily="49" charset="-122"/>
              </a:rPr>
              <a:t>2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个下标，</a:t>
            </a:r>
            <a:r>
              <a:rPr kumimoji="1" lang="zh-CN" altLang="en-US" sz="24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每个元素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a</a:t>
            </a:r>
            <a:r>
              <a:rPr kumimoji="1" lang="en-US" altLang="zh-CN" sz="2400" b="1" baseline="-2500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i,j</a:t>
            </a:r>
            <a:r>
              <a:rPr kumimoji="1" lang="zh-CN" altLang="en-US" sz="24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受到两个关系（行关系和列关系）的约束：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4594225" y="3439260"/>
            <a:ext cx="38100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一个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m×n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的二维数组可以看成是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m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行的一维数组，或者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n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列的一维数组。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533400" y="5191860"/>
            <a:ext cx="3048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kumimoji="1" lang="en-US" altLang="zh-CN" sz="2800" b="1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N</a:t>
            </a:r>
            <a:r>
              <a:rPr kumimoji="1" lang="zh-CN" altLang="en-US" sz="2800" b="1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维数组的特点：</a:t>
            </a: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505200" y="5191860"/>
            <a:ext cx="533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个下标，</a:t>
            </a:r>
            <a:r>
              <a:rPr kumimoji="1" lang="zh-CN" altLang="en-US" sz="24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每个元素受到</a:t>
            </a:r>
            <a:r>
              <a:rPr kumimoji="1" lang="en-US" altLang="zh-CN" sz="24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n</a:t>
            </a:r>
            <a:r>
              <a:rPr kumimoji="1" lang="zh-CN" altLang="en-US" sz="24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个关系约束</a:t>
            </a: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566738" y="5815748"/>
            <a:ext cx="815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一个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n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维数组可以看成是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由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若干个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n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－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1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维数组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组成的线性表。</a:t>
            </a:r>
          </a:p>
        </p:txBody>
      </p:sp>
      <p:grpSp>
        <p:nvGrpSpPr>
          <p:cNvPr id="14" name="Group 10"/>
          <p:cNvGrpSpPr>
            <a:grpSpLocks/>
          </p:cNvGrpSpPr>
          <p:nvPr/>
        </p:nvGrpSpPr>
        <p:grpSpPr bwMode="auto">
          <a:xfrm>
            <a:off x="-53975" y="3121760"/>
            <a:ext cx="4800600" cy="1752600"/>
            <a:chOff x="864" y="1056"/>
            <a:chExt cx="3024" cy="1104"/>
          </a:xfrm>
        </p:grpSpPr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864" y="1056"/>
              <a:ext cx="3024" cy="9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b="1">
                  <a:solidFill>
                    <a:schemeClr val="tx2"/>
                  </a:solidFill>
                  <a:latin typeface="Times New Roman" pitchFamily="18" charset="0"/>
                  <a:ea typeface="楷体_GB2312" pitchFamily="49" charset="-122"/>
                </a:rPr>
                <a:t>                        a</a:t>
              </a:r>
              <a:r>
                <a:rPr kumimoji="1" lang="en-US" altLang="zh-CN" sz="2400" b="1" baseline="-20000">
                  <a:solidFill>
                    <a:schemeClr val="tx2"/>
                  </a:solidFill>
                  <a:latin typeface="Times New Roman" pitchFamily="18" charset="0"/>
                  <a:ea typeface="楷体_GB2312" pitchFamily="49" charset="-122"/>
                </a:rPr>
                <a:t>11</a:t>
              </a:r>
              <a:r>
                <a:rPr kumimoji="1" lang="en-US" altLang="zh-CN" sz="2400" b="1">
                  <a:solidFill>
                    <a:schemeClr val="tx2"/>
                  </a:solidFill>
                  <a:latin typeface="Times New Roman" pitchFamily="18" charset="0"/>
                  <a:ea typeface="楷体_GB2312" pitchFamily="49" charset="-122"/>
                </a:rPr>
                <a:t>  a</a:t>
              </a:r>
              <a:r>
                <a:rPr kumimoji="1" lang="en-US" altLang="zh-CN" sz="2400" b="1" baseline="-20000">
                  <a:solidFill>
                    <a:schemeClr val="tx2"/>
                  </a:solidFill>
                  <a:latin typeface="Times New Roman" pitchFamily="18" charset="0"/>
                  <a:ea typeface="楷体_GB2312" pitchFamily="49" charset="-122"/>
                </a:rPr>
                <a:t>12</a:t>
              </a:r>
              <a:r>
                <a:rPr kumimoji="1" lang="en-US" altLang="zh-CN" sz="2400" b="1">
                  <a:solidFill>
                    <a:schemeClr val="tx2"/>
                  </a:solidFill>
                  <a:latin typeface="Times New Roman" pitchFamily="18" charset="0"/>
                  <a:ea typeface="楷体_GB2312" pitchFamily="49" charset="-122"/>
                </a:rPr>
                <a:t>  …  a</a:t>
              </a:r>
              <a:r>
                <a:rPr kumimoji="1" lang="en-US" altLang="zh-CN" sz="2400" b="1" baseline="-20000">
                  <a:solidFill>
                    <a:schemeClr val="tx2"/>
                  </a:solidFill>
                  <a:latin typeface="Times New Roman" pitchFamily="18" charset="0"/>
                  <a:ea typeface="楷体_GB2312" pitchFamily="49" charset="-122"/>
                </a:rPr>
                <a:t>1n</a:t>
              </a:r>
              <a:br>
                <a:rPr kumimoji="1" lang="en-US" altLang="zh-CN" sz="2400" b="1" baseline="-20000">
                  <a:solidFill>
                    <a:schemeClr val="tx2"/>
                  </a:solidFill>
                  <a:latin typeface="Times New Roman" pitchFamily="18" charset="0"/>
                  <a:ea typeface="楷体_GB2312" pitchFamily="49" charset="-122"/>
                </a:rPr>
              </a:br>
              <a:r>
                <a:rPr kumimoji="1" lang="en-US" altLang="zh-CN" sz="2400" b="1">
                  <a:solidFill>
                    <a:schemeClr val="tx2"/>
                  </a:solidFill>
                  <a:latin typeface="Times New Roman" pitchFamily="18" charset="0"/>
                  <a:ea typeface="楷体_GB2312" pitchFamily="49" charset="-122"/>
                </a:rPr>
                <a:t>                        a</a:t>
              </a:r>
              <a:r>
                <a:rPr kumimoji="1" lang="en-US" altLang="zh-CN" sz="2400" b="1" baseline="-20000">
                  <a:solidFill>
                    <a:schemeClr val="tx2"/>
                  </a:solidFill>
                  <a:latin typeface="Times New Roman" pitchFamily="18" charset="0"/>
                  <a:ea typeface="楷体_GB2312" pitchFamily="49" charset="-122"/>
                </a:rPr>
                <a:t>21</a:t>
              </a:r>
              <a:r>
                <a:rPr kumimoji="1" lang="en-US" altLang="zh-CN" sz="2400" b="1">
                  <a:solidFill>
                    <a:schemeClr val="tx2"/>
                  </a:solidFill>
                  <a:latin typeface="Times New Roman" pitchFamily="18" charset="0"/>
                  <a:ea typeface="楷体_GB2312" pitchFamily="49" charset="-122"/>
                </a:rPr>
                <a:t>  a</a:t>
              </a:r>
              <a:r>
                <a:rPr kumimoji="1" lang="en-US" altLang="zh-CN" sz="2400" b="1" baseline="-20000">
                  <a:solidFill>
                    <a:schemeClr val="tx2"/>
                  </a:solidFill>
                  <a:latin typeface="Times New Roman" pitchFamily="18" charset="0"/>
                  <a:ea typeface="楷体_GB2312" pitchFamily="49" charset="-122"/>
                </a:rPr>
                <a:t>22</a:t>
              </a:r>
              <a:r>
                <a:rPr kumimoji="1" lang="en-US" altLang="zh-CN" sz="2400" b="1">
                  <a:solidFill>
                    <a:schemeClr val="tx2"/>
                  </a:solidFill>
                  <a:latin typeface="Times New Roman" pitchFamily="18" charset="0"/>
                  <a:ea typeface="楷体_GB2312" pitchFamily="49" charset="-122"/>
                </a:rPr>
                <a:t>  …  a</a:t>
              </a:r>
              <a:r>
                <a:rPr kumimoji="1" lang="en-US" altLang="zh-CN" sz="2400" b="1" baseline="-20000">
                  <a:solidFill>
                    <a:schemeClr val="tx2"/>
                  </a:solidFill>
                  <a:latin typeface="Times New Roman" pitchFamily="18" charset="0"/>
                  <a:ea typeface="楷体_GB2312" pitchFamily="49" charset="-122"/>
                </a:rPr>
                <a:t>2n</a:t>
              </a:r>
              <a:br>
                <a:rPr kumimoji="1" lang="en-US" altLang="zh-CN" sz="2400" b="1" baseline="-20000">
                  <a:solidFill>
                    <a:schemeClr val="tx2"/>
                  </a:solidFill>
                  <a:latin typeface="Times New Roman" pitchFamily="18" charset="0"/>
                  <a:ea typeface="楷体_GB2312" pitchFamily="49" charset="-122"/>
                </a:rPr>
              </a:br>
              <a:r>
                <a:rPr kumimoji="1" lang="en-US" altLang="zh-CN" sz="2400" b="1">
                  <a:solidFill>
                    <a:schemeClr val="tx2"/>
                  </a:solidFill>
                  <a:latin typeface="Times New Roman" pitchFamily="18" charset="0"/>
                  <a:ea typeface="楷体_GB2312" pitchFamily="49" charset="-122"/>
                </a:rPr>
                <a:t>                         …   …  … …</a:t>
              </a:r>
              <a:br>
                <a:rPr kumimoji="1" lang="en-US" altLang="zh-CN" sz="2400" b="1">
                  <a:solidFill>
                    <a:schemeClr val="tx2"/>
                  </a:solidFill>
                  <a:latin typeface="Times New Roman" pitchFamily="18" charset="0"/>
                  <a:ea typeface="楷体_GB2312" pitchFamily="49" charset="-122"/>
                </a:rPr>
              </a:br>
              <a:r>
                <a:rPr kumimoji="1" lang="en-US" altLang="zh-CN" sz="2400" b="1">
                  <a:solidFill>
                    <a:schemeClr val="tx2"/>
                  </a:solidFill>
                  <a:latin typeface="Times New Roman" pitchFamily="18" charset="0"/>
                  <a:ea typeface="楷体_GB2312" pitchFamily="49" charset="-122"/>
                </a:rPr>
                <a:t>                        a</a:t>
              </a:r>
              <a:r>
                <a:rPr kumimoji="1" lang="en-US" altLang="zh-CN" sz="2400" b="1" baseline="-20000">
                  <a:solidFill>
                    <a:schemeClr val="tx2"/>
                  </a:solidFill>
                  <a:latin typeface="Times New Roman" pitchFamily="18" charset="0"/>
                  <a:ea typeface="楷体_GB2312" pitchFamily="49" charset="-122"/>
                </a:rPr>
                <a:t>m1</a:t>
              </a:r>
              <a:r>
                <a:rPr kumimoji="1" lang="en-US" altLang="zh-CN" sz="2400" b="1">
                  <a:solidFill>
                    <a:schemeClr val="tx2"/>
                  </a:solidFill>
                  <a:latin typeface="Times New Roman" pitchFamily="18" charset="0"/>
                  <a:ea typeface="楷体_GB2312" pitchFamily="49" charset="-122"/>
                </a:rPr>
                <a:t>  a</a:t>
              </a:r>
              <a:r>
                <a:rPr kumimoji="1" lang="en-US" altLang="zh-CN" sz="2400" b="1" baseline="-20000">
                  <a:solidFill>
                    <a:schemeClr val="tx2"/>
                  </a:solidFill>
                  <a:latin typeface="Times New Roman" pitchFamily="18" charset="0"/>
                  <a:ea typeface="楷体_GB2312" pitchFamily="49" charset="-122"/>
                </a:rPr>
                <a:t>m2</a:t>
              </a:r>
              <a:r>
                <a:rPr kumimoji="1" lang="en-US" altLang="zh-CN" sz="2400" b="1">
                  <a:solidFill>
                    <a:schemeClr val="tx2"/>
                  </a:solidFill>
                  <a:latin typeface="Times New Roman" pitchFamily="18" charset="0"/>
                  <a:ea typeface="楷体_GB2312" pitchFamily="49" charset="-122"/>
                </a:rPr>
                <a:t>  … a</a:t>
              </a:r>
              <a:r>
                <a:rPr kumimoji="1" lang="en-US" altLang="zh-CN" sz="2400" b="1" baseline="-20000">
                  <a:solidFill>
                    <a:schemeClr val="tx2"/>
                  </a:solidFill>
                  <a:latin typeface="Times New Roman" pitchFamily="18" charset="0"/>
                  <a:ea typeface="楷体_GB2312" pitchFamily="49" charset="-122"/>
                </a:rPr>
                <a:t>mn</a:t>
              </a:r>
              <a:r>
                <a:rPr kumimoji="1" lang="en-US" altLang="zh-CN" sz="2400" b="1">
                  <a:solidFill>
                    <a:schemeClr val="tx2"/>
                  </a:solidFill>
                  <a:latin typeface="Times New Roman" pitchFamily="18" charset="0"/>
                  <a:ea typeface="楷体_GB2312" pitchFamily="49" charset="-122"/>
                </a:rPr>
                <a:t> </a:t>
              </a:r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1248" y="1440"/>
              <a:ext cx="7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kumimoji="1" lang="en-US" altLang="zh-CN" sz="2800" b="1">
                  <a:solidFill>
                    <a:schemeClr val="tx2"/>
                  </a:solidFill>
                  <a:latin typeface="Times New Roman" pitchFamily="18" charset="0"/>
                  <a:ea typeface="楷体_GB2312" pitchFamily="49" charset="-122"/>
                </a:rPr>
                <a:t>A</a:t>
              </a:r>
              <a:r>
                <a:rPr kumimoji="1" lang="en-US" altLang="zh-CN" sz="2800" b="1" baseline="-20000">
                  <a:solidFill>
                    <a:schemeClr val="tx2"/>
                  </a:solidFill>
                  <a:latin typeface="Times New Roman" pitchFamily="18" charset="0"/>
                  <a:ea typeface="楷体_GB2312" pitchFamily="49" charset="-122"/>
                </a:rPr>
                <a:t>mn</a:t>
              </a:r>
              <a:r>
                <a:rPr kumimoji="1" lang="en-US" altLang="zh-CN" sz="2800" b="1">
                  <a:solidFill>
                    <a:schemeClr val="tx2"/>
                  </a:solidFill>
                  <a:latin typeface="Times New Roman" pitchFamily="18" charset="0"/>
                  <a:ea typeface="楷体_GB2312" pitchFamily="49" charset="-122"/>
                </a:rPr>
                <a:t>=</a:t>
              </a: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 flipH="1">
              <a:off x="1824" y="1152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>
              <a:off x="1824" y="1152"/>
              <a:ext cx="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>
              <a:off x="1824" y="211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>
              <a:off x="3408" y="1200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>
              <a:off x="3360" y="1200"/>
              <a:ext cx="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 flipH="1">
              <a:off x="3312" y="2160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1923749"/>
      </p:ext>
    </p:extLst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例子：</a:t>
            </a:r>
            <a:r>
              <a:rPr lang="en-US" altLang="zh-CN" dirty="0"/>
              <a:t>3D</a:t>
            </a:r>
            <a:r>
              <a:rPr lang="zh-CN" altLang="en-US" dirty="0"/>
              <a:t>数组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56</a:t>
            </a:fld>
            <a:endParaRPr lang="en-US" altLang="zh-CN"/>
          </a:p>
        </p:txBody>
      </p:sp>
      <p:pic>
        <p:nvPicPr>
          <p:cNvPr id="1026" name="Picture 2" descr="https://www.tutorialcup.com/images/cplusplus/arrays/3D-arr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105" y="2084825"/>
            <a:ext cx="3817534" cy="337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798000"/>
      </p:ext>
    </p:extLst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</a:t>
            </a:r>
            <a:r>
              <a:rPr lang="zh-CN" altLang="en-US" dirty="0"/>
              <a:t>维数组的数据类型定义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57</a:t>
            </a:fld>
            <a:endParaRPr lang="en-US" altLang="zh-CN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297205" y="1563852"/>
            <a:ext cx="31575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 b="1">
                <a:latin typeface="Times New Roman" pitchFamily="18" charset="0"/>
              </a:rPr>
              <a:t>n_ARRAY = (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</a:rPr>
              <a:t>D, R</a:t>
            </a:r>
            <a:r>
              <a:rPr kumimoji="1" lang="en-US" altLang="zh-CN" sz="2800" b="1">
                <a:latin typeface="Times New Roman" pitchFamily="18" charset="0"/>
              </a:rPr>
              <a:t>)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954805" y="1595602"/>
            <a:ext cx="167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>
                <a:latin typeface="Times New Roman" pitchFamily="18" charset="0"/>
                <a:ea typeface="黑体" pitchFamily="2" charset="-122"/>
              </a:rPr>
              <a:t>其中：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830605" y="3348202"/>
            <a:ext cx="6934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solidFill>
                  <a:srgbClr val="00FF00"/>
                </a:solidFill>
                <a:latin typeface="Times New Roman" pitchFamily="18" charset="0"/>
              </a:rPr>
              <a:t>      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</a:rPr>
              <a:t>Ri</a:t>
            </a:r>
            <a:r>
              <a:rPr kumimoji="1" lang="en-US" altLang="zh-CN" sz="2400" b="1">
                <a:solidFill>
                  <a:srgbClr val="00FF00"/>
                </a:solidFill>
                <a:latin typeface="Times New Roman" pitchFamily="18" charset="0"/>
              </a:rPr>
              <a:t> </a:t>
            </a:r>
            <a:r>
              <a:rPr kumimoji="1" lang="en-US" altLang="zh-CN" sz="2400" b="1">
                <a:latin typeface="Times New Roman" pitchFamily="18" charset="0"/>
              </a:rPr>
              <a:t>= {&lt;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</a:rPr>
              <a:t>a</a:t>
            </a:r>
            <a:r>
              <a:rPr kumimoji="1" lang="en-US" altLang="zh-CN" sz="2400" b="1" baseline="-25000">
                <a:solidFill>
                  <a:srgbClr val="0000FF"/>
                </a:solidFill>
                <a:latin typeface="Times New Roman" pitchFamily="18" charset="0"/>
              </a:rPr>
              <a:t>j1,j2,…ji…jn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</a:rPr>
              <a:t> , a</a:t>
            </a:r>
            <a:r>
              <a:rPr kumimoji="1" lang="en-US" altLang="zh-CN" sz="2400" b="1" baseline="-25000">
                <a:solidFill>
                  <a:srgbClr val="0000FF"/>
                </a:solidFill>
                <a:latin typeface="Times New Roman" pitchFamily="18" charset="0"/>
              </a:rPr>
              <a:t>j1,j2,…ji+1…jn</a:t>
            </a:r>
            <a:r>
              <a:rPr kumimoji="1" lang="en-US" altLang="zh-CN" sz="2400" b="1">
                <a:latin typeface="Times New Roman" pitchFamily="18" charset="0"/>
              </a:rPr>
              <a:t> </a:t>
            </a:r>
            <a:r>
              <a:rPr kumimoji="1" lang="en-US" altLang="zh-CN" sz="2400" b="1">
                <a:latin typeface="Times New Roman" pitchFamily="18" charset="0"/>
                <a:sym typeface="Symbol" pitchFamily="18" charset="2"/>
              </a:rPr>
              <a:t>&gt;| </a:t>
            </a:r>
          </a:p>
          <a:p>
            <a:r>
              <a:rPr kumimoji="1" lang="en-US" altLang="zh-CN" sz="2400" b="1">
                <a:latin typeface="Times New Roman" pitchFamily="18" charset="0"/>
                <a:sym typeface="Symbol" pitchFamily="18" charset="2"/>
              </a:rPr>
              <a:t>                              </a:t>
            </a:r>
            <a:r>
              <a:rPr kumimoji="1" lang="en-US" altLang="zh-CN" sz="2400" b="1">
                <a:latin typeface="Times New Roman" pitchFamily="18" charset="0"/>
              </a:rPr>
              <a:t>a</a:t>
            </a:r>
            <a:r>
              <a:rPr kumimoji="1" lang="en-US" altLang="zh-CN" sz="2400" b="1" baseline="-25000">
                <a:latin typeface="Times New Roman" pitchFamily="18" charset="0"/>
              </a:rPr>
              <a:t>j1,j2,…ji…jn</a:t>
            </a:r>
            <a:r>
              <a:rPr kumimoji="1" lang="en-US" altLang="zh-CN" sz="2400" b="1">
                <a:latin typeface="Times New Roman" pitchFamily="18" charset="0"/>
              </a:rPr>
              <a:t> , a</a:t>
            </a:r>
            <a:r>
              <a:rPr kumimoji="1" lang="en-US" altLang="zh-CN" sz="2400" b="1" baseline="-25000">
                <a:latin typeface="Times New Roman" pitchFamily="18" charset="0"/>
              </a:rPr>
              <a:t>j1,j2,…ji+1…jn</a:t>
            </a:r>
            <a:r>
              <a:rPr kumimoji="1" lang="en-US" altLang="zh-CN" sz="2400" b="1">
                <a:latin typeface="Times New Roman" pitchFamily="18" charset="0"/>
              </a:rPr>
              <a:t> </a:t>
            </a:r>
            <a:r>
              <a:rPr kumimoji="1" lang="en-US" altLang="zh-CN" sz="2400" b="1">
                <a:latin typeface="Times New Roman" pitchFamily="18" charset="0"/>
                <a:sym typeface="Symbol" pitchFamily="18" charset="2"/>
              </a:rPr>
              <a:t>D </a:t>
            </a:r>
            <a:r>
              <a:rPr kumimoji="1" lang="en-US" altLang="zh-CN" sz="2400" b="1">
                <a:latin typeface="Times New Roman" pitchFamily="18" charset="0"/>
              </a:rPr>
              <a:t>}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805" y="2891002"/>
            <a:ext cx="4708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</a:rPr>
              <a:t>数据关系：</a:t>
            </a:r>
            <a:r>
              <a:rPr kumimoji="1" lang="en-US" altLang="zh-CN" sz="2400" b="1">
                <a:latin typeface="Times New Roman" pitchFamily="18" charset="0"/>
              </a:rPr>
              <a:t>R = { 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</a:rPr>
              <a:t>R1 ,R2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</a:rPr>
              <a:t>，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</a:rPr>
              <a:t>…. Rn</a:t>
            </a:r>
            <a:r>
              <a:rPr kumimoji="1" lang="en-US" altLang="zh-CN" sz="2400" b="1">
                <a:latin typeface="Times New Roman" pitchFamily="18" charset="0"/>
              </a:rPr>
              <a:t> }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805" y="235760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</a:rPr>
              <a:t>数据对象：</a:t>
            </a:r>
            <a:r>
              <a:rPr kumimoji="1" lang="en-US" altLang="zh-CN" sz="2400" b="1">
                <a:latin typeface="Times New Roman" pitchFamily="18" charset="0"/>
              </a:rPr>
              <a:t>D = {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</a:rPr>
              <a:t>a</a:t>
            </a:r>
            <a:r>
              <a:rPr kumimoji="1" lang="en-US" altLang="zh-CN" sz="2400" b="1" baseline="-25000">
                <a:solidFill>
                  <a:srgbClr val="0000FF"/>
                </a:solidFill>
                <a:latin typeface="Times New Roman" pitchFamily="18" charset="0"/>
              </a:rPr>
              <a:t>j1,j2…jn</a:t>
            </a:r>
            <a:r>
              <a:rPr kumimoji="1" lang="en-US" altLang="zh-CN" sz="2400" b="1">
                <a:latin typeface="Times New Roman" pitchFamily="18" charset="0"/>
              </a:rPr>
              <a:t>| </a:t>
            </a:r>
            <a:r>
              <a:rPr kumimoji="1" lang="en-US" altLang="zh-CN" sz="2000" b="1">
                <a:latin typeface="Times New Roman" pitchFamily="18" charset="0"/>
                <a:sym typeface="Symbol" pitchFamily="18" charset="2"/>
              </a:rPr>
              <a:t>j</a:t>
            </a:r>
            <a:r>
              <a:rPr kumimoji="1" lang="en-US" altLang="zh-CN" sz="2000" b="1" baseline="-25000">
                <a:latin typeface="Times New Roman" pitchFamily="18" charset="0"/>
                <a:sym typeface="Symbol" pitchFamily="18" charset="2"/>
              </a:rPr>
              <a:t>i</a:t>
            </a:r>
            <a:r>
              <a:rPr kumimoji="1" lang="zh-CN" altLang="en-US" sz="2000" b="1">
                <a:latin typeface="Times New Roman" pitchFamily="18" charset="0"/>
                <a:sym typeface="Symbol" pitchFamily="18" charset="2"/>
              </a:rPr>
              <a:t>为数组元素的第</a:t>
            </a:r>
            <a:r>
              <a:rPr kumimoji="1" lang="en-US" altLang="zh-CN" sz="2000" b="1">
                <a:latin typeface="Times New Roman" pitchFamily="18" charset="0"/>
                <a:sym typeface="Symbol" pitchFamily="18" charset="2"/>
              </a:rPr>
              <a:t>i </a:t>
            </a:r>
            <a:r>
              <a:rPr kumimoji="1" lang="zh-CN" altLang="en-US" sz="2000" b="1">
                <a:latin typeface="Times New Roman" pitchFamily="18" charset="0"/>
                <a:sym typeface="Symbol" pitchFamily="18" charset="2"/>
              </a:rPr>
              <a:t>维下标</a:t>
            </a:r>
            <a:r>
              <a:rPr kumimoji="1" lang="zh-CN" altLang="en-US" sz="2400" b="1">
                <a:latin typeface="Times New Roman" pitchFamily="18" charset="0"/>
                <a:sym typeface="Symbol" pitchFamily="18" charset="2"/>
              </a:rPr>
              <a:t> ，</a:t>
            </a:r>
            <a:r>
              <a:rPr kumimoji="1" lang="en-US" altLang="zh-CN" sz="2400" b="1">
                <a:latin typeface="Times New Roman" pitchFamily="18" charset="0"/>
              </a:rPr>
              <a:t>a</a:t>
            </a:r>
            <a:r>
              <a:rPr kumimoji="1" lang="en-US" altLang="zh-CN" sz="2400" b="1" baseline="-25000">
                <a:latin typeface="Times New Roman" pitchFamily="18" charset="0"/>
              </a:rPr>
              <a:t>j1,j2…jn</a:t>
            </a:r>
            <a:r>
              <a:rPr kumimoji="1" lang="en-US" altLang="zh-CN" sz="2400" b="1">
                <a:latin typeface="Times New Roman" pitchFamily="18" charset="0"/>
              </a:rPr>
              <a:t> </a:t>
            </a:r>
            <a:r>
              <a:rPr kumimoji="1" lang="en-US" altLang="zh-CN" sz="2400" b="1">
                <a:latin typeface="Times New Roman" pitchFamily="18" charset="0"/>
                <a:sym typeface="Symbol" pitchFamily="18" charset="2"/>
              </a:rPr>
              <a:t>Elemset</a:t>
            </a:r>
            <a:r>
              <a:rPr kumimoji="1" lang="en-US" altLang="zh-CN" sz="2400" b="1">
                <a:latin typeface="Times New Roman" pitchFamily="18" charset="0"/>
              </a:rPr>
              <a:t>}</a:t>
            </a:r>
            <a:endParaRPr kumimoji="1" lang="en-US" altLang="zh-CN" sz="2400" b="1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840005" y="5329402"/>
            <a:ext cx="6794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数组的抽象数据类型定义略，</a:t>
            </a:r>
            <a:r>
              <a:rPr kumimoji="1" lang="zh-CN" altLang="en-US" sz="2800" b="1">
                <a:solidFill>
                  <a:srgbClr val="00CC00"/>
                </a:solidFill>
                <a:latin typeface="楷体_GB2312" pitchFamily="49" charset="-122"/>
                <a:ea typeface="楷体_GB2312" pitchFamily="49" charset="-122"/>
              </a:rPr>
              <a:t>参见教材</a:t>
            </a:r>
            <a:r>
              <a:rPr kumimoji="1" lang="en-US" altLang="zh-CN" sz="2800" b="1">
                <a:solidFill>
                  <a:srgbClr val="00CC00"/>
                </a:solidFill>
                <a:latin typeface="楷体_GB2312" pitchFamily="49" charset="-122"/>
                <a:ea typeface="楷体_GB2312" pitchFamily="49" charset="-122"/>
              </a:rPr>
              <a:t>P90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5805" y="4338802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构造数组、销毁数组、读数组元素、写数组元素</a:t>
            </a: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805" y="4338802"/>
            <a:ext cx="1908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</a:rPr>
              <a:t>基本操作：</a:t>
            </a:r>
          </a:p>
        </p:txBody>
      </p:sp>
    </p:spTree>
    <p:extLst>
      <p:ext uri="{BB962C8B-B14F-4D97-AF65-F5344CB8AC3E}">
        <p14:creationId xmlns:p14="http://schemas.microsoft.com/office/powerpoint/2010/main" val="3851141198"/>
      </p:ext>
    </p:extLst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数组的顺序存储表示和实现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58</a:t>
            </a:fld>
            <a:endParaRPr lang="en-US" altLang="zh-CN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33400" y="1611657"/>
            <a:ext cx="8382000" cy="526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047750" indent="-1047750">
              <a:lnSpc>
                <a:spcPct val="115000"/>
              </a:lnSpc>
            </a:pPr>
            <a:r>
              <a:rPr kumimoji="1" lang="zh-CN" altLang="en-US" sz="24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问题：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计算机的存储结构是一维的，而数组一般是多          维的，怎样存放？</a:t>
            </a:r>
          </a:p>
          <a:p>
            <a:pPr marL="1047750" indent="-1047750">
              <a:lnSpc>
                <a:spcPct val="115000"/>
              </a:lnSpc>
            </a:pPr>
            <a:r>
              <a:rPr kumimoji="1" lang="zh-CN" altLang="en-US" sz="24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解决办法：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事先约定按某种次序将数组元素排成一列序列，          然后将这个线性序列存入存储器中。</a:t>
            </a:r>
            <a:endParaRPr kumimoji="1" lang="zh-CN" altLang="en-US" sz="240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047750" indent="-1047750">
              <a:lnSpc>
                <a:spcPct val="115000"/>
              </a:lnSpc>
            </a:pPr>
            <a:r>
              <a:rPr kumimoji="1" lang="zh-CN" altLang="en-US" sz="24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例如：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在二维数组中，我们既可以规定按</a:t>
            </a:r>
            <a:r>
              <a:rPr kumimoji="1" lang="zh-CN" altLang="en-US" sz="24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行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存储，也                    可以规定按</a:t>
            </a:r>
            <a:r>
              <a:rPr kumimoji="1" lang="zh-CN" altLang="en-US" sz="24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列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存储。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81000" indent="-381000">
              <a:lnSpc>
                <a:spcPct val="120000"/>
              </a:lnSpc>
            </a:pPr>
            <a:r>
              <a:rPr kumimoji="1" lang="zh-CN" altLang="en-US" sz="24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注意：</a:t>
            </a:r>
          </a:p>
          <a:p>
            <a:pPr marL="381000" indent="-381000">
              <a:lnSpc>
                <a:spcPct val="120000"/>
              </a:lnSpc>
              <a:buFontTx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若规定好了次序，则数组中任意一个元素的存放地址便有规律可寻，可形成地址计算公式；</a:t>
            </a:r>
          </a:p>
          <a:p>
            <a:pPr marL="381000" indent="-381000">
              <a:lnSpc>
                <a:spcPct val="120000"/>
              </a:lnSpc>
              <a:buFontTx/>
              <a:buChar char="•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约定的次序不同，则计算元素地址的公式也有所不同；</a:t>
            </a:r>
          </a:p>
          <a:p>
            <a:pPr marL="381000" indent="-381000">
              <a:lnSpc>
                <a:spcPct val="120000"/>
              </a:lnSpc>
              <a:buFontTx/>
              <a:buChar char="•"/>
            </a:pPr>
            <a:r>
              <a:rPr kumimoji="1" lang="en-US" altLang="zh-CN" sz="24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zh-CN" altLang="en-US" sz="24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24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PASCAL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中一般采用</a:t>
            </a:r>
            <a:r>
              <a:rPr kumimoji="1" lang="zh-CN" altLang="en-US" sz="2400" dirty="0">
                <a:solidFill>
                  <a:srgbClr val="FF00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行优先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顺序；</a:t>
            </a:r>
            <a:r>
              <a:rPr kumimoji="1" lang="en-US" altLang="zh-CN" sz="24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FORTRAN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采用</a:t>
            </a:r>
            <a:r>
              <a:rPr kumimoji="1" lang="zh-CN" altLang="en-US" sz="2400" dirty="0">
                <a:solidFill>
                  <a:srgbClr val="FF00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列优先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075314139"/>
      </p:ext>
    </p:extLst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200" b="1" dirty="0">
                <a:solidFill>
                  <a:srgbClr val="FF0066"/>
                </a:solidFill>
                <a:latin typeface="宋体" pitchFamily="2" charset="-122"/>
              </a:rPr>
              <a:t>例</a:t>
            </a:r>
            <a:r>
              <a:rPr kumimoji="1" lang="en-US" altLang="zh-CN" sz="3200" b="1" dirty="0">
                <a:solidFill>
                  <a:srgbClr val="FF0066"/>
                </a:solidFill>
                <a:latin typeface="宋体" pitchFamily="2" charset="-122"/>
              </a:rPr>
              <a:t>1</a:t>
            </a:r>
            <a:r>
              <a:rPr kumimoji="1" lang="zh-CN" altLang="en-US" sz="3200" b="1" dirty="0">
                <a:solidFill>
                  <a:srgbClr val="FF0066"/>
                </a:solidFill>
                <a:latin typeface="宋体" pitchFamily="2" charset="-122"/>
              </a:rPr>
              <a:t>：</a:t>
            </a:r>
            <a:r>
              <a:rPr kumimoji="1" lang="zh-CN" altLang="en-US" sz="3200" b="1" dirty="0">
                <a:latin typeface="宋体" pitchFamily="2" charset="-122"/>
              </a:rPr>
              <a:t>如何求出</a:t>
            </a:r>
            <a:r>
              <a:rPr kumimoji="1" lang="en-US" altLang="zh-CN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a(3,2)</a:t>
            </a:r>
            <a:r>
              <a:rPr kumimoji="1" lang="zh-CN" altLang="en-US" sz="3200" b="1" dirty="0">
                <a:latin typeface="宋体" pitchFamily="2" charset="-122"/>
              </a:rPr>
              <a:t>的存储地址？</a:t>
            </a:r>
            <a:endParaRPr lang="zh-CN" alt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59</a:t>
            </a:fld>
            <a:endParaRPr lang="en-US" altLang="zh-CN"/>
          </a:p>
        </p:txBody>
      </p:sp>
      <p:graphicFrame>
        <p:nvGraphicFramePr>
          <p:cNvPr id="16" name="Group 2"/>
          <p:cNvGraphicFramePr>
            <a:graphicFrameLocks noGrp="1"/>
          </p:cNvGraphicFramePr>
          <p:nvPr/>
        </p:nvGraphicFramePr>
        <p:xfrm>
          <a:off x="1612900" y="1944630"/>
          <a:ext cx="6200775" cy="3322640"/>
        </p:xfrm>
        <a:graphic>
          <a:graphicData uri="http://schemas.openxmlformats.org/drawingml/2006/table">
            <a:tbl>
              <a:tblPr/>
              <a:tblGrid>
                <a:gridCol w="147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4663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a(0,0)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a(0,1)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a(0,3)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550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a(1,0)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a(1,1)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a(1,3)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663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a(3,2)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663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663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775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a(6,0)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a(6,3)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" name="Group 44"/>
          <p:cNvGraphicFramePr>
            <a:graphicFrameLocks noGrp="1"/>
          </p:cNvGraphicFramePr>
          <p:nvPr/>
        </p:nvGraphicFramePr>
        <p:xfrm>
          <a:off x="1612900" y="1508750"/>
          <a:ext cx="6200775" cy="485775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6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5775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    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2              3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Group 56"/>
          <p:cNvGraphicFramePr>
            <a:graphicFrameLocks noGrp="1"/>
          </p:cNvGraphicFramePr>
          <p:nvPr/>
        </p:nvGraphicFramePr>
        <p:xfrm>
          <a:off x="1300163" y="2070725"/>
          <a:ext cx="388937" cy="3332164"/>
        </p:xfrm>
        <a:graphic>
          <a:graphicData uri="http://schemas.openxmlformats.org/drawingml/2006/table">
            <a:tbl>
              <a:tblPr/>
              <a:tblGrid>
                <a:gridCol w="388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325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663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913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713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125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00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125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Text Box 81"/>
          <p:cNvSpPr txBox="1">
            <a:spLocks noChangeArrowheads="1"/>
          </p:cNvSpPr>
          <p:nvPr/>
        </p:nvSpPr>
        <p:spPr bwMode="auto">
          <a:xfrm>
            <a:off x="2254470" y="5369986"/>
            <a:ext cx="554355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itchFamily="2" charset="-122"/>
              </a:rPr>
              <a:t>要事先确定：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itchFamily="2" charset="-122"/>
              </a:rPr>
              <a:t>①是行优先方式还是列优先方式？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itchFamily="2" charset="-122"/>
              </a:rPr>
              <a:t>②数组的首地址是多少？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itchFamily="2" charset="-122"/>
              </a:rPr>
              <a:t>③每个元素的长度？</a:t>
            </a:r>
          </a:p>
        </p:txBody>
      </p:sp>
      <p:sp>
        <p:nvSpPr>
          <p:cNvPr id="20" name="AutoShape 82"/>
          <p:cNvSpPr>
            <a:spLocks noChangeArrowheads="1"/>
          </p:cNvSpPr>
          <p:nvPr/>
        </p:nvSpPr>
        <p:spPr bwMode="auto">
          <a:xfrm>
            <a:off x="7081745" y="5624795"/>
            <a:ext cx="1676400" cy="838200"/>
          </a:xfrm>
          <a:prstGeom prst="wedgeRectCallout">
            <a:avLst>
              <a:gd name="adj1" fmla="val -96403"/>
              <a:gd name="adj2" fmla="val 20454"/>
            </a:avLst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rPr>
              <a:t>否则无法求出结果</a:t>
            </a:r>
          </a:p>
        </p:txBody>
      </p:sp>
    </p:spTree>
    <p:extLst>
      <p:ext uri="{BB962C8B-B14F-4D97-AF65-F5344CB8AC3E}">
        <p14:creationId xmlns:p14="http://schemas.microsoft.com/office/powerpoint/2010/main" val="940947370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方法</a:t>
            </a:r>
            <a:r>
              <a:rPr lang="en-US" altLang="zh-CN" sz="3600" dirty="0"/>
              <a:t>2</a:t>
            </a:r>
            <a:r>
              <a:rPr lang="zh-CN" altLang="en-US" sz="3600" dirty="0"/>
              <a:t>：顺序存储结构表示非零项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800" b="1" dirty="0"/>
              <a:t>每个非零项</a:t>
            </a:r>
            <a:r>
              <a:rPr lang="en-US" altLang="zh-CN" sz="2800" b="1" dirty="0" err="1"/>
              <a:t>a</a:t>
            </a:r>
            <a:r>
              <a:rPr lang="en-US" altLang="zh-CN" sz="2800" b="1" baseline="-25000" dirty="0" err="1"/>
              <a:t>i</a:t>
            </a:r>
            <a:r>
              <a:rPr lang="en-US" altLang="zh-CN" sz="2800" b="1" dirty="0" err="1"/>
              <a:t>x</a:t>
            </a:r>
            <a:r>
              <a:rPr lang="en-US" altLang="zh-CN" sz="2800" b="1" baseline="30000" dirty="0" err="1"/>
              <a:t>i</a:t>
            </a:r>
            <a:r>
              <a:rPr lang="zh-CN" altLang="en-US" sz="2800" b="1" dirty="0"/>
              <a:t>涉及两个信息：系数</a:t>
            </a:r>
            <a:r>
              <a:rPr lang="en-US" altLang="zh-CN" sz="2800" b="1" dirty="0" err="1"/>
              <a:t>a</a:t>
            </a:r>
            <a:r>
              <a:rPr lang="en-US" altLang="zh-CN" sz="2800" b="1" baseline="-25000" dirty="0" err="1"/>
              <a:t>i</a:t>
            </a:r>
            <a:r>
              <a:rPr lang="zh-CN" altLang="en-US" sz="2800" b="1" dirty="0"/>
              <a:t>和指数</a:t>
            </a:r>
            <a:r>
              <a:rPr lang="en-US" altLang="zh-CN" sz="2800" b="1" dirty="0"/>
              <a:t>i</a:t>
            </a:r>
            <a:r>
              <a:rPr lang="zh-CN" altLang="en-US" sz="2800" b="1" dirty="0"/>
              <a:t>，可以将一个多项式看成是一个 </a:t>
            </a:r>
            <a:r>
              <a:rPr lang="en-US" altLang="zh-CN" sz="2800" b="1" dirty="0"/>
              <a:t>(</a:t>
            </a:r>
            <a:r>
              <a:rPr lang="en-US" altLang="zh-CN" sz="2800" b="1" dirty="0" err="1"/>
              <a:t>a</a:t>
            </a:r>
            <a:r>
              <a:rPr lang="en-US" altLang="zh-CN" sz="2800" b="1" baseline="-25000" dirty="0" err="1"/>
              <a:t>i</a:t>
            </a:r>
            <a:r>
              <a:rPr lang="en-US" altLang="zh-CN" sz="2800" b="1" dirty="0" err="1"/>
              <a:t>,i</a:t>
            </a:r>
            <a:r>
              <a:rPr lang="en-US" altLang="zh-CN" sz="2800" b="1" dirty="0"/>
              <a:t>)</a:t>
            </a:r>
            <a:r>
              <a:rPr lang="zh-CN" altLang="en-US" sz="2800" b="1" dirty="0"/>
              <a:t>二元组的集合</a:t>
            </a:r>
            <a:endParaRPr lang="en-US" altLang="zh-CN" sz="2800" b="1" dirty="0"/>
          </a:p>
          <a:p>
            <a:r>
              <a:rPr lang="zh-CN" altLang="en-US" sz="2800" b="1" dirty="0"/>
              <a:t>用</a:t>
            </a:r>
            <a:r>
              <a:rPr lang="zh-CN" altLang="en-US" sz="2800" b="1" dirty="0">
                <a:solidFill>
                  <a:srgbClr val="0070C0"/>
                </a:solidFill>
              </a:rPr>
              <a:t>结构数组</a:t>
            </a:r>
            <a:r>
              <a:rPr lang="zh-CN" altLang="en-US" sz="2800" b="1" dirty="0"/>
              <a:t>表示：</a:t>
            </a:r>
            <a:r>
              <a:rPr lang="zh-CN" altLang="en-US" sz="2800" dirty="0"/>
              <a:t>数组每个元素对应于一个结构体，即二元组</a:t>
            </a:r>
            <a:r>
              <a:rPr lang="en-US" altLang="zh-CN" sz="2800" dirty="0"/>
              <a:t>(</a:t>
            </a:r>
            <a:r>
              <a:rPr lang="en-US" altLang="zh-CN" sz="2800" dirty="0" err="1"/>
              <a:t>a</a:t>
            </a:r>
            <a:r>
              <a:rPr lang="en-US" altLang="zh-CN" sz="2800" baseline="-25000" dirty="0" err="1"/>
              <a:t>i</a:t>
            </a:r>
            <a:r>
              <a:rPr lang="en-US" altLang="zh-CN" sz="2800" dirty="0" err="1"/>
              <a:t>,i</a:t>
            </a:r>
            <a:r>
              <a:rPr lang="en-US" altLang="zh-CN" sz="2800" dirty="0"/>
              <a:t>)——</a:t>
            </a:r>
            <a:r>
              <a:rPr lang="zh-CN" altLang="en-US" sz="2800" dirty="0"/>
              <a:t>数组中的非零项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r>
              <a:rPr lang="zh-CN" altLang="en-US" sz="2800" dirty="0">
                <a:solidFill>
                  <a:srgbClr val="0070C0"/>
                </a:solidFill>
              </a:rPr>
              <a:t>按指数大小有序存储！</a:t>
            </a:r>
            <a:endParaRPr lang="en-US" altLang="zh-CN" sz="2800" dirty="0">
              <a:solidFill>
                <a:srgbClr val="0070C0"/>
              </a:solidFill>
            </a:endParaRPr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6</a:t>
            </a:fld>
            <a:endParaRPr lang="en-US" altLang="zh-C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765" y="3621025"/>
            <a:ext cx="7038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27" y="4198558"/>
            <a:ext cx="840105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01343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N</a:t>
            </a:r>
            <a:r>
              <a:rPr lang="zh-CN" altLang="en-US" sz="3200" dirty="0"/>
              <a:t>维数组的顺序存储表示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60</a:t>
            </a:fld>
            <a:endParaRPr lang="en-US" altLang="zh-CN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04800" y="1622230"/>
            <a:ext cx="8458200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BADE7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latin typeface="Times New Roman" pitchFamily="18" charset="0"/>
                <a:ea typeface="黑体" pitchFamily="2" charset="-122"/>
              </a:rPr>
              <a:t>#define MAX_ARRAY_DIM   8   </a:t>
            </a:r>
            <a:r>
              <a:rPr kumimoji="1" lang="en-US" altLang="zh-CN" sz="2400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//</a:t>
            </a:r>
            <a:r>
              <a:rPr kumimoji="1" lang="zh-CN" altLang="en-US" sz="2400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假设最大维数为</a:t>
            </a:r>
            <a:r>
              <a:rPr kumimoji="1" lang="en-US" altLang="zh-CN" sz="2400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8</a:t>
            </a:r>
          </a:p>
          <a:p>
            <a:pPr>
              <a:spcBef>
                <a:spcPct val="20000"/>
              </a:spcBef>
            </a:pPr>
            <a:r>
              <a:rPr kumimoji="1" lang="en-US" altLang="zh-CN" sz="2800" b="1" dirty="0">
                <a:latin typeface="Times New Roman" pitchFamily="18" charset="0"/>
                <a:ea typeface="黑体" pitchFamily="2" charset="-122"/>
              </a:rPr>
              <a:t> </a:t>
            </a:r>
            <a:r>
              <a:rPr kumimoji="1" lang="en-US" altLang="zh-CN" sz="2800" b="1" dirty="0" err="1">
                <a:latin typeface="Times New Roman" pitchFamily="18" charset="0"/>
                <a:ea typeface="黑体" pitchFamily="2" charset="-122"/>
              </a:rPr>
              <a:t>typedef</a:t>
            </a:r>
            <a:r>
              <a:rPr kumimoji="1" lang="en-US" altLang="zh-CN" sz="2800" b="1" dirty="0">
                <a:latin typeface="Times New Roman" pitchFamily="18" charset="0"/>
                <a:ea typeface="黑体" pitchFamily="2" charset="-122"/>
              </a:rPr>
              <a:t> </a:t>
            </a:r>
            <a:r>
              <a:rPr kumimoji="1" lang="en-US" altLang="zh-CN" sz="2800" b="1" dirty="0" err="1">
                <a:latin typeface="Times New Roman" pitchFamily="18" charset="0"/>
                <a:ea typeface="黑体" pitchFamily="2" charset="-122"/>
              </a:rPr>
              <a:t>struct</a:t>
            </a:r>
            <a:r>
              <a:rPr kumimoji="1" lang="en-US" altLang="zh-CN" sz="2800" b="1" dirty="0">
                <a:latin typeface="Times New Roman" pitchFamily="18" charset="0"/>
                <a:ea typeface="黑体" pitchFamily="2" charset="-122"/>
              </a:rPr>
              <a:t>{</a:t>
            </a:r>
          </a:p>
          <a:p>
            <a:r>
              <a:rPr kumimoji="1" lang="en-US" altLang="zh-CN" sz="2800" b="1" dirty="0">
                <a:latin typeface="Times New Roman" pitchFamily="18" charset="0"/>
                <a:ea typeface="黑体" pitchFamily="2" charset="-122"/>
              </a:rPr>
              <a:t>      </a:t>
            </a:r>
            <a:r>
              <a:rPr kumimoji="1" lang="en-US" altLang="zh-CN" sz="2800" b="1" dirty="0" err="1">
                <a:latin typeface="Times New Roman" pitchFamily="18" charset="0"/>
                <a:ea typeface="黑体" pitchFamily="2" charset="-122"/>
              </a:rPr>
              <a:t>ELemType</a:t>
            </a:r>
            <a:r>
              <a:rPr kumimoji="1" lang="en-US" altLang="zh-CN" sz="2800" b="1" dirty="0">
                <a:latin typeface="Times New Roman" pitchFamily="18" charset="0"/>
                <a:ea typeface="黑体" pitchFamily="2" charset="-122"/>
              </a:rPr>
              <a:t> *base;       </a:t>
            </a:r>
            <a:r>
              <a:rPr kumimoji="1" lang="en-US" altLang="zh-CN" sz="2400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//</a:t>
            </a:r>
            <a:r>
              <a:rPr kumimoji="1" lang="zh-CN" altLang="en-US" sz="2400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数组元素基址</a:t>
            </a:r>
          </a:p>
          <a:p>
            <a:r>
              <a:rPr kumimoji="1" lang="zh-CN" altLang="en-US" sz="2800" b="1" dirty="0">
                <a:latin typeface="Times New Roman" pitchFamily="18" charset="0"/>
                <a:ea typeface="黑体" pitchFamily="2" charset="-122"/>
              </a:rPr>
              <a:t>      </a:t>
            </a:r>
            <a:r>
              <a:rPr kumimoji="1" lang="en-US" altLang="zh-CN" sz="2800" b="1" dirty="0" err="1">
                <a:latin typeface="Times New Roman" pitchFamily="18" charset="0"/>
                <a:ea typeface="黑体" pitchFamily="2" charset="-122"/>
              </a:rPr>
              <a:t>int</a:t>
            </a:r>
            <a:r>
              <a:rPr kumimoji="1" lang="en-US" altLang="zh-CN" sz="2800" b="1" dirty="0">
                <a:latin typeface="Times New Roman" pitchFamily="18" charset="0"/>
                <a:ea typeface="黑体" pitchFamily="2" charset="-122"/>
              </a:rPr>
              <a:t>            dim;             </a:t>
            </a:r>
            <a:r>
              <a:rPr kumimoji="1" lang="en-US" altLang="zh-CN" sz="2400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//</a:t>
            </a:r>
            <a:r>
              <a:rPr kumimoji="1" lang="zh-CN" altLang="en-US" sz="2400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数组维数</a:t>
            </a:r>
          </a:p>
          <a:p>
            <a:r>
              <a:rPr kumimoji="1" lang="zh-CN" altLang="en-US" sz="2800" b="1" dirty="0">
                <a:latin typeface="Times New Roman" pitchFamily="18" charset="0"/>
                <a:ea typeface="黑体" pitchFamily="2" charset="-122"/>
              </a:rPr>
              <a:t>      </a:t>
            </a:r>
            <a:r>
              <a:rPr kumimoji="1" lang="en-US" altLang="zh-CN" sz="2800" b="1" dirty="0" err="1">
                <a:latin typeface="Times New Roman" pitchFamily="18" charset="0"/>
                <a:ea typeface="黑体" pitchFamily="2" charset="-122"/>
              </a:rPr>
              <a:t>int</a:t>
            </a:r>
            <a:r>
              <a:rPr kumimoji="1" lang="en-US" altLang="zh-CN" sz="2800" b="1" dirty="0">
                <a:latin typeface="Times New Roman" pitchFamily="18" charset="0"/>
                <a:ea typeface="黑体" pitchFamily="2" charset="-122"/>
              </a:rPr>
              <a:t>          *bound;        </a:t>
            </a:r>
            <a:r>
              <a:rPr kumimoji="1" lang="en-US" altLang="zh-CN" sz="2400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//</a:t>
            </a:r>
            <a:r>
              <a:rPr kumimoji="1" lang="zh-CN" altLang="en-US" sz="2400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数组各维长度信息保存区基址</a:t>
            </a:r>
          </a:p>
          <a:p>
            <a:r>
              <a:rPr kumimoji="1" lang="zh-CN" altLang="en-US" sz="2800" b="1" dirty="0">
                <a:latin typeface="Times New Roman" pitchFamily="18" charset="0"/>
                <a:ea typeface="黑体" pitchFamily="2" charset="-122"/>
              </a:rPr>
              <a:t>      </a:t>
            </a:r>
            <a:r>
              <a:rPr kumimoji="1" lang="en-US" altLang="zh-CN" sz="2800" b="1" dirty="0" err="1">
                <a:latin typeface="Times New Roman" pitchFamily="18" charset="0"/>
                <a:ea typeface="黑体" pitchFamily="2" charset="-122"/>
              </a:rPr>
              <a:t>int</a:t>
            </a:r>
            <a:r>
              <a:rPr kumimoji="1" lang="en-US" altLang="zh-CN" sz="2800" b="1" dirty="0">
                <a:latin typeface="Times New Roman" pitchFamily="18" charset="0"/>
                <a:ea typeface="黑体" pitchFamily="2" charset="-122"/>
              </a:rPr>
              <a:t>         *constants;    </a:t>
            </a:r>
            <a:r>
              <a:rPr kumimoji="1" lang="en-US" altLang="zh-CN" sz="2400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//</a:t>
            </a:r>
            <a:r>
              <a:rPr kumimoji="1" lang="zh-CN" altLang="en-US" sz="2400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数组映像函数常量的基址</a:t>
            </a:r>
          </a:p>
          <a:p>
            <a:pPr>
              <a:spcBef>
                <a:spcPct val="50000"/>
              </a:spcBef>
            </a:pPr>
            <a:r>
              <a:rPr kumimoji="1" lang="zh-CN" altLang="en-US" sz="2800" b="1" dirty="0">
                <a:latin typeface="Times New Roman" pitchFamily="18" charset="0"/>
                <a:ea typeface="黑体" pitchFamily="2" charset="-122"/>
              </a:rPr>
              <a:t>   </a:t>
            </a:r>
            <a:r>
              <a:rPr kumimoji="1" lang="en-US" altLang="zh-CN" sz="2800" b="1" dirty="0">
                <a:latin typeface="Times New Roman" pitchFamily="18" charset="0"/>
                <a:ea typeface="黑体" pitchFamily="2" charset="-122"/>
              </a:rPr>
              <a:t>}Array;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20" y="5617162"/>
            <a:ext cx="6629400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2" charset="-122"/>
              </a:rPr>
              <a:t>数组的基本操作函数说明（有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pitchFamily="18" charset="0"/>
                <a:ea typeface="黑体" pitchFamily="2" charset="-122"/>
              </a:rPr>
              <a:t>5</a:t>
            </a:r>
            <a:r>
              <a:rPr kumimoji="1" lang="zh-CN" altLang="en-US" sz="2800" b="1" dirty="0">
                <a:solidFill>
                  <a:schemeClr val="tx2"/>
                </a:solidFill>
                <a:latin typeface="Times New Roman" pitchFamily="18" charset="0"/>
                <a:ea typeface="黑体" pitchFamily="2" charset="-122"/>
              </a:rPr>
              <a:t>个）</a:t>
            </a:r>
          </a:p>
          <a:p>
            <a:r>
              <a:rPr kumimoji="1" lang="zh-CN" altLang="en-US" sz="2400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（请阅读教材</a:t>
            </a:r>
            <a:r>
              <a:rPr kumimoji="1" lang="en-US" altLang="zh-CN" sz="2400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P93-95</a:t>
            </a:r>
            <a:r>
              <a:rPr kumimoji="1" lang="zh-CN" altLang="en-US" sz="2400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6705600" y="4545795"/>
            <a:ext cx="2133600" cy="381000"/>
          </a:xfrm>
          <a:prstGeom prst="wedgeRoundRectCallout">
            <a:avLst>
              <a:gd name="adj1" fmla="val -81995"/>
              <a:gd name="adj2" fmla="val -130833"/>
              <a:gd name="adj3" fmla="val 16667"/>
            </a:avLst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</a:rPr>
              <a:t>即</a:t>
            </a:r>
            <a:r>
              <a:rPr kumimoji="1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</a:rPr>
              <a:t>C</a:t>
            </a:r>
            <a:r>
              <a:rPr kumimoji="1" lang="en-US" altLang="zh-CN" sz="2000" b="1" i="0" u="none" strike="noStrike" kern="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</a:rPr>
              <a:t>i</a:t>
            </a: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</a:rPr>
              <a:t>信息保存区</a:t>
            </a:r>
          </a:p>
        </p:txBody>
      </p:sp>
    </p:spTree>
    <p:extLst>
      <p:ext uri="{BB962C8B-B14F-4D97-AF65-F5344CB8AC3E}">
        <p14:creationId xmlns:p14="http://schemas.microsoft.com/office/powerpoint/2010/main" val="2681544020"/>
      </p:ext>
    </p:extLst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66"/>
                </a:solidFill>
                <a:ea typeface="黑体" pitchFamily="2" charset="-122"/>
              </a:rPr>
              <a:t>矩阵的压缩存储</a:t>
            </a: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61</a:t>
            </a:fld>
            <a:endParaRPr lang="en-US" altLang="zh-CN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47450" y="1584204"/>
            <a:ext cx="8489950" cy="430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kumimoji="1" lang="en-US" altLang="zh-CN" sz="2400" b="1" dirty="0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1. </a:t>
            </a:r>
            <a:r>
              <a:rPr kumimoji="1" lang="zh-CN" altLang="en-US" sz="2400" b="1" dirty="0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什么是压缩存储？</a:t>
            </a:r>
          </a:p>
          <a:p>
            <a:pPr>
              <a:spcBef>
                <a:spcPct val="20000"/>
              </a:spcBef>
            </a:pPr>
            <a:r>
              <a:rPr kumimoji="1" lang="zh-CN" altLang="en-US" sz="2400" b="1" dirty="0">
                <a:latin typeface="Times New Roman" pitchFamily="18" charset="0"/>
                <a:ea typeface="楷体_GB2312" pitchFamily="49" charset="-122"/>
              </a:rPr>
              <a:t>若多个数据元素的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值都相同</a:t>
            </a:r>
            <a:r>
              <a:rPr kumimoji="1" lang="zh-CN" altLang="en-US" sz="2400" b="1" dirty="0">
                <a:latin typeface="Times New Roman" pitchFamily="18" charset="0"/>
                <a:ea typeface="楷体_GB2312" pitchFamily="49" charset="-122"/>
              </a:rPr>
              <a:t>，则只分配一个元素值的存储空间，且零元素不占存储空间。</a:t>
            </a:r>
          </a:p>
          <a:p>
            <a:pPr>
              <a:spcBef>
                <a:spcPct val="20000"/>
              </a:spcBef>
            </a:pPr>
            <a:r>
              <a:rPr kumimoji="1" lang="en-US" altLang="zh-CN" sz="2400" b="1" dirty="0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2. </a:t>
            </a:r>
            <a:r>
              <a:rPr kumimoji="1" lang="zh-CN" altLang="en-US" sz="2400" b="1" dirty="0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所有二维数组（矩阵）都能压缩吗？</a:t>
            </a:r>
          </a:p>
          <a:p>
            <a:pPr>
              <a:spcBef>
                <a:spcPct val="20000"/>
              </a:spcBef>
            </a:pPr>
            <a:r>
              <a:rPr kumimoji="1" lang="zh-CN" altLang="en-US" sz="2400" b="1" dirty="0">
                <a:latin typeface="Times New Roman" pitchFamily="18" charset="0"/>
                <a:ea typeface="楷体_GB2312" pitchFamily="49" charset="-122"/>
              </a:rPr>
              <a:t>未必，要看矩阵是否具备以上压缩条件。</a:t>
            </a:r>
          </a:p>
          <a:p>
            <a:pPr>
              <a:spcBef>
                <a:spcPct val="20000"/>
              </a:spcBef>
            </a:pPr>
            <a:r>
              <a:rPr kumimoji="1" lang="en-US" altLang="zh-CN" sz="2400" b="1" dirty="0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3. </a:t>
            </a:r>
            <a:r>
              <a:rPr kumimoji="1" lang="zh-CN" altLang="en-US" sz="2400" b="1" dirty="0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什么样的矩阵具备以上压缩条件？</a:t>
            </a:r>
            <a:r>
              <a:rPr kumimoji="1" lang="zh-CN" altLang="en-US" sz="2400" b="1" dirty="0">
                <a:latin typeface="Times New Roman" pitchFamily="18" charset="0"/>
                <a:ea typeface="楷体_GB2312" pitchFamily="49" charset="-122"/>
              </a:rPr>
              <a:t>       </a:t>
            </a:r>
          </a:p>
          <a:p>
            <a:pPr>
              <a:spcBef>
                <a:spcPct val="20000"/>
              </a:spcBef>
            </a:pPr>
            <a:r>
              <a:rPr kumimoji="1" lang="zh-CN" altLang="en-US" sz="2400" b="1" dirty="0">
                <a:latin typeface="Times New Roman" pitchFamily="18" charset="0"/>
                <a:ea typeface="楷体_GB2312" pitchFamily="49" charset="-122"/>
              </a:rPr>
              <a:t>一些特殊矩阵，如：对称矩阵，对角矩阵，三角矩阵，稀疏矩阵等。</a:t>
            </a:r>
          </a:p>
          <a:p>
            <a:pPr>
              <a:spcBef>
                <a:spcPct val="20000"/>
              </a:spcBef>
            </a:pPr>
            <a:r>
              <a:rPr kumimoji="1" lang="en-US" altLang="zh-CN" sz="2400" b="1" dirty="0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4. </a:t>
            </a:r>
            <a:r>
              <a:rPr kumimoji="1" lang="zh-CN" altLang="en-US" sz="2400" b="1" dirty="0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什么叫</a:t>
            </a:r>
            <a:r>
              <a:rPr kumimoji="1"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稀疏矩阵？</a:t>
            </a:r>
          </a:p>
          <a:p>
            <a:pPr>
              <a:spcBef>
                <a:spcPct val="20000"/>
              </a:spcBef>
            </a:pPr>
            <a:r>
              <a:rPr kumimoji="1" lang="zh-CN" altLang="en-US" sz="2400" b="1" dirty="0">
                <a:latin typeface="楷体_GB2312" pitchFamily="49" charset="-122"/>
                <a:ea typeface="楷体_GB2312" pitchFamily="49" charset="-122"/>
              </a:rPr>
              <a:t>矩阵中非零元素的个数较少（一般小于</a:t>
            </a:r>
            <a:r>
              <a:rPr kumimoji="1" lang="en-US" altLang="zh-CN" sz="2400" b="1" dirty="0">
                <a:latin typeface="楷体_GB2312" pitchFamily="49" charset="-122"/>
                <a:ea typeface="楷体_GB2312" pitchFamily="49" charset="-122"/>
              </a:rPr>
              <a:t>5%</a:t>
            </a:r>
            <a:r>
              <a:rPr kumimoji="1" lang="zh-CN" altLang="en-US" sz="2400" b="1" dirty="0">
                <a:latin typeface="楷体_GB2312" pitchFamily="49" charset="-122"/>
                <a:ea typeface="楷体_GB2312" pitchFamily="49" charset="-122"/>
              </a:rPr>
              <a:t>）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753250" y="5848515"/>
            <a:ext cx="5699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重点介绍稀疏矩阵的压缩和相应的操作。</a:t>
            </a:r>
          </a:p>
        </p:txBody>
      </p:sp>
    </p:spTree>
    <p:extLst>
      <p:ext uri="{BB962C8B-B14F-4D97-AF65-F5344CB8AC3E}">
        <p14:creationId xmlns:p14="http://schemas.microsoft.com/office/powerpoint/2010/main" val="1968572738"/>
      </p:ext>
    </p:extLst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稀疏矩阵的三元组表示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62</a:t>
            </a:fld>
            <a:endParaRPr lang="en-US" altLang="zh-CN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62665" y="1797950"/>
            <a:ext cx="8213725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问题：</a:t>
            </a:r>
          </a:p>
          <a:p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如果只存储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稀疏矩阵中的非零元素，那这些元素的</a:t>
            </a:r>
            <a:r>
              <a:rPr kumimoji="1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位置信息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该如何表示？</a:t>
            </a:r>
            <a:endParaRPr kumimoji="1" lang="zh-CN" altLang="en-US" sz="2400" b="1">
              <a:latin typeface="Times New Roman" pitchFamily="18" charset="0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解决思路：</a:t>
            </a:r>
          </a:p>
          <a:p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对每个非零元素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增开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若干存储单元，用来存放其所在的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行号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和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列号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，便可准确反映该元素所在位置。</a:t>
            </a:r>
          </a:p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实现方法：</a:t>
            </a:r>
          </a:p>
          <a:p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将每个非零元素用一个三元组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（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i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，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j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，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a</a:t>
            </a:r>
            <a:r>
              <a:rPr kumimoji="1" lang="en-US" altLang="zh-CN" sz="2400" b="1" baseline="-2500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ij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）来表示，则每个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稀疏矩阵可用一个</a:t>
            </a:r>
            <a:r>
              <a:rPr kumimoji="1" lang="zh-CN" altLang="en-US" sz="24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三元组表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来表示。</a:t>
            </a:r>
            <a:endParaRPr kumimoji="1" lang="zh-CN" altLang="en-US" sz="2400" b="1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994701"/>
      </p:ext>
    </p:extLst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稀疏矩阵的三元组表示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63</a:t>
            </a:fld>
            <a:endParaRPr lang="en-US" altLang="zh-CN"/>
          </a:p>
        </p:txBody>
      </p:sp>
      <p:sp>
        <p:nvSpPr>
          <p:cNvPr id="34" name="Rectangle 26"/>
          <p:cNvSpPr txBox="1">
            <a:spLocks noChangeArrowheads="1"/>
          </p:cNvSpPr>
          <p:nvPr/>
        </p:nvSpPr>
        <p:spPr bwMode="auto">
          <a:xfrm>
            <a:off x="533370" y="1585560"/>
            <a:ext cx="2209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zh-CN" altLang="en-US" sz="2800" b="1">
                <a:solidFill>
                  <a:srgbClr val="FF0066"/>
                </a:solidFill>
              </a:rPr>
              <a:t>例</a:t>
            </a:r>
            <a:r>
              <a:rPr lang="en-US" altLang="zh-CN" sz="2800" b="1">
                <a:solidFill>
                  <a:srgbClr val="FF0066"/>
                </a:solidFill>
              </a:rPr>
              <a:t>1 </a:t>
            </a:r>
            <a:r>
              <a:rPr lang="zh-CN" altLang="en-US" sz="2800" b="1">
                <a:solidFill>
                  <a:srgbClr val="FF0066"/>
                </a:solidFill>
              </a:rPr>
              <a:t>：</a:t>
            </a:r>
          </a:p>
        </p:txBody>
      </p:sp>
      <p:sp>
        <p:nvSpPr>
          <p:cNvPr id="35" name="Rectangle 27"/>
          <p:cNvSpPr txBox="1">
            <a:spLocks noChangeArrowheads="1"/>
          </p:cNvSpPr>
          <p:nvPr/>
        </p:nvSpPr>
        <p:spPr bwMode="auto">
          <a:xfrm>
            <a:off x="336520" y="1615723"/>
            <a:ext cx="8229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fontAlgn="base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39763" indent="-273050" algn="l" rtl="0" fontAlgn="base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14400" indent="-228600" algn="l" rtl="0" fontAlgn="base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716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1B587C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288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4E854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800" b="1"/>
              <a:t>             </a:t>
            </a:r>
            <a:r>
              <a:rPr lang="zh-CN" altLang="en-US" sz="2800" b="1"/>
              <a:t>三元素组表中的每个结点对应于稀疏矩阵的一个非零元素，它包含有三个数据项，分别表示该元素的</a:t>
            </a:r>
            <a:r>
              <a:rPr lang="zh-CN" altLang="en-US" sz="2800" b="1" u="sng"/>
              <a:t>                </a:t>
            </a:r>
            <a:r>
              <a:rPr lang="zh-CN" altLang="en-US" sz="2800" b="1"/>
              <a:t>、</a:t>
            </a:r>
            <a:r>
              <a:rPr lang="zh-CN" altLang="en-US" sz="2800" b="1" u="sng"/>
              <a:t>                 </a:t>
            </a:r>
            <a:r>
              <a:rPr lang="zh-CN" altLang="en-US" sz="2800" b="1"/>
              <a:t>和</a:t>
            </a:r>
            <a:r>
              <a:rPr lang="zh-CN" altLang="en-US" sz="2800" b="1" u="sng"/>
              <a:t>                      </a:t>
            </a:r>
            <a:r>
              <a:rPr lang="zh-CN" altLang="en-US" sz="2800" b="1"/>
              <a:t>。 </a:t>
            </a:r>
          </a:p>
        </p:txBody>
      </p:sp>
      <p:sp>
        <p:nvSpPr>
          <p:cNvPr id="36" name="Rectangle 28"/>
          <p:cNvSpPr>
            <a:spLocks noChangeArrowheads="1"/>
          </p:cNvSpPr>
          <p:nvPr/>
        </p:nvSpPr>
        <p:spPr bwMode="auto">
          <a:xfrm>
            <a:off x="1653220" y="2468875"/>
            <a:ext cx="1101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solidFill>
                  <a:srgbClr val="FF0066"/>
                </a:solidFill>
                <a:latin typeface="Times New Roman" pitchFamily="18" charset="0"/>
              </a:rPr>
              <a:t>行下标</a:t>
            </a:r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3558220" y="2468875"/>
            <a:ext cx="1103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solidFill>
                  <a:srgbClr val="FF0066"/>
                </a:solidFill>
                <a:latin typeface="Times New Roman" pitchFamily="18" charset="0"/>
              </a:rPr>
              <a:t>列下标</a:t>
            </a:r>
          </a:p>
        </p:txBody>
      </p:sp>
      <p:sp>
        <p:nvSpPr>
          <p:cNvPr id="38" name="Rectangle 30"/>
          <p:cNvSpPr>
            <a:spLocks noChangeArrowheads="1"/>
          </p:cNvSpPr>
          <p:nvPr/>
        </p:nvSpPr>
        <p:spPr bwMode="auto">
          <a:xfrm>
            <a:off x="5768020" y="2468875"/>
            <a:ext cx="1108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 dirty="0">
                <a:solidFill>
                  <a:srgbClr val="FF0066"/>
                </a:solidFill>
                <a:latin typeface="Times New Roman" pitchFamily="18" charset="0"/>
              </a:rPr>
              <a:t>元素值</a:t>
            </a:r>
          </a:p>
        </p:txBody>
      </p:sp>
      <p:sp>
        <p:nvSpPr>
          <p:cNvPr id="39" name="Rectangle 2"/>
          <p:cNvSpPr>
            <a:spLocks noChangeArrowheads="1"/>
          </p:cNvSpPr>
          <p:nvPr/>
        </p:nvSpPr>
        <p:spPr bwMode="auto">
          <a:xfrm>
            <a:off x="381000" y="3051332"/>
            <a:ext cx="4343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 b="1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例</a:t>
            </a:r>
            <a:r>
              <a:rPr kumimoji="1" lang="en-US" altLang="zh-CN" sz="2800" b="1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kumimoji="1" lang="zh-CN" altLang="en-US" sz="2800" b="1">
                <a:solidFill>
                  <a:schemeClr val="tx2"/>
                </a:solidFill>
                <a:latin typeface="黑体" pitchFamily="2" charset="-122"/>
                <a:ea typeface="黑体" pitchFamily="2" charset="-122"/>
              </a:rPr>
              <a:t>：</a:t>
            </a:r>
            <a:r>
              <a:rPr kumimoji="1" lang="zh-CN" altLang="en-US" sz="2800" b="1">
                <a:latin typeface="Times New Roman" pitchFamily="18" charset="0"/>
              </a:rPr>
              <a:t>写出右图所示稀疏矩阵的压缩存储形式。</a:t>
            </a:r>
          </a:p>
        </p:txBody>
      </p:sp>
      <p:grpSp>
        <p:nvGrpSpPr>
          <p:cNvPr id="40" name="Group 3"/>
          <p:cNvGrpSpPr>
            <a:grpSpLocks/>
          </p:cNvGrpSpPr>
          <p:nvPr/>
        </p:nvGrpSpPr>
        <p:grpSpPr bwMode="auto">
          <a:xfrm>
            <a:off x="5486400" y="3127532"/>
            <a:ext cx="3124200" cy="2362200"/>
            <a:chOff x="1536" y="480"/>
            <a:chExt cx="2304" cy="2160"/>
          </a:xfrm>
        </p:grpSpPr>
        <p:sp>
          <p:nvSpPr>
            <p:cNvPr id="41" name="AutoShape 4"/>
            <p:cNvSpPr>
              <a:spLocks/>
            </p:cNvSpPr>
            <p:nvPr/>
          </p:nvSpPr>
          <p:spPr bwMode="auto">
            <a:xfrm>
              <a:off x="1536" y="480"/>
              <a:ext cx="48" cy="2160"/>
            </a:xfrm>
            <a:prstGeom prst="leftBracket">
              <a:avLst>
                <a:gd name="adj" fmla="val 375000"/>
              </a:avLst>
            </a:prstGeom>
            <a:noFill/>
            <a:ln w="38100">
              <a:solidFill>
                <a:srgbClr val="BADE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AutoShape 5"/>
            <p:cNvSpPr>
              <a:spLocks/>
            </p:cNvSpPr>
            <p:nvPr/>
          </p:nvSpPr>
          <p:spPr bwMode="auto">
            <a:xfrm>
              <a:off x="3792" y="480"/>
              <a:ext cx="48" cy="2160"/>
            </a:xfrm>
            <a:prstGeom prst="rightBracket">
              <a:avLst>
                <a:gd name="adj" fmla="val 375000"/>
              </a:avLst>
            </a:prstGeom>
            <a:noFill/>
            <a:ln w="38100">
              <a:solidFill>
                <a:srgbClr val="BADE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Rectangle 6"/>
            <p:cNvSpPr>
              <a:spLocks noChangeArrowheads="1"/>
            </p:cNvSpPr>
            <p:nvPr/>
          </p:nvSpPr>
          <p:spPr bwMode="auto">
            <a:xfrm>
              <a:off x="1656" y="480"/>
              <a:ext cx="2040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400" b="1">
                  <a:latin typeface="Times New Roman" pitchFamily="18" charset="0"/>
                  <a:ea typeface="黑体" pitchFamily="2" charset="-122"/>
                </a:rPr>
                <a:t>0</a:t>
              </a:r>
              <a:r>
                <a:rPr kumimoji="1" lang="en-US" altLang="zh-CN" sz="2400" b="1" baseline="-6000">
                  <a:latin typeface="Times New Roman" pitchFamily="18" charset="0"/>
                  <a:ea typeface="黑体" pitchFamily="2" charset="-122"/>
                </a:rPr>
                <a:t>     </a:t>
              </a:r>
              <a:r>
                <a:rPr kumimoji="1" lang="en-US" altLang="zh-CN" sz="2400" b="1">
                  <a:latin typeface="Times New Roman" pitchFamily="18" charset="0"/>
                  <a:ea typeface="黑体" pitchFamily="2" charset="-122"/>
                </a:rPr>
                <a:t>12    9    0    0    0</a:t>
              </a:r>
            </a:p>
          </p:txBody>
        </p:sp>
        <p:sp>
          <p:nvSpPr>
            <p:cNvPr id="44" name="Rectangle 7"/>
            <p:cNvSpPr>
              <a:spLocks noChangeArrowheads="1"/>
            </p:cNvSpPr>
            <p:nvPr/>
          </p:nvSpPr>
          <p:spPr bwMode="auto">
            <a:xfrm>
              <a:off x="1680" y="864"/>
              <a:ext cx="2016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400" b="1">
                  <a:latin typeface="Times New Roman" pitchFamily="18" charset="0"/>
                  <a:ea typeface="黑体" pitchFamily="2" charset="-122"/>
                </a:rPr>
                <a:t>0</a:t>
              </a:r>
              <a:r>
                <a:rPr kumimoji="1" lang="en-US" altLang="zh-CN" sz="2400" b="1" baseline="-6000">
                  <a:latin typeface="Times New Roman" pitchFamily="18" charset="0"/>
                  <a:ea typeface="黑体" pitchFamily="2" charset="-122"/>
                </a:rPr>
                <a:t>       </a:t>
              </a:r>
              <a:r>
                <a:rPr kumimoji="1" lang="en-US" altLang="zh-CN" sz="2400" b="1">
                  <a:latin typeface="Times New Roman" pitchFamily="18" charset="0"/>
                  <a:ea typeface="黑体" pitchFamily="2" charset="-122"/>
                </a:rPr>
                <a:t>0     0    0    0    0</a:t>
              </a:r>
            </a:p>
          </p:txBody>
        </p:sp>
        <p:sp>
          <p:nvSpPr>
            <p:cNvPr id="45" name="Rectangle 8"/>
            <p:cNvSpPr>
              <a:spLocks noChangeArrowheads="1"/>
            </p:cNvSpPr>
            <p:nvPr/>
          </p:nvSpPr>
          <p:spPr bwMode="auto">
            <a:xfrm>
              <a:off x="1656" y="1248"/>
              <a:ext cx="1992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400" b="1">
                  <a:latin typeface="Times New Roman" pitchFamily="18" charset="0"/>
                  <a:ea typeface="黑体" pitchFamily="2" charset="-122"/>
                </a:rPr>
                <a:t>  -3    0     0    0   14   0</a:t>
              </a:r>
            </a:p>
          </p:txBody>
        </p:sp>
        <p:sp>
          <p:nvSpPr>
            <p:cNvPr id="46" name="Rectangle 9"/>
            <p:cNvSpPr>
              <a:spLocks noChangeArrowheads="1"/>
            </p:cNvSpPr>
            <p:nvPr/>
          </p:nvSpPr>
          <p:spPr bwMode="auto">
            <a:xfrm>
              <a:off x="1680" y="1632"/>
              <a:ext cx="206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400" b="1">
                  <a:latin typeface="Times New Roman" pitchFamily="18" charset="0"/>
                  <a:ea typeface="黑体" pitchFamily="2" charset="-122"/>
                </a:rPr>
                <a:t>0</a:t>
              </a:r>
              <a:r>
                <a:rPr kumimoji="1" lang="en-US" altLang="zh-CN" sz="2400" b="1" baseline="-6000">
                  <a:latin typeface="Times New Roman" pitchFamily="18" charset="0"/>
                  <a:ea typeface="黑体" pitchFamily="2" charset="-122"/>
                </a:rPr>
                <a:t>     </a:t>
              </a:r>
              <a:r>
                <a:rPr kumimoji="1" lang="en-US" altLang="zh-CN" sz="2400" b="1">
                  <a:latin typeface="Times New Roman" pitchFamily="18" charset="0"/>
                  <a:ea typeface="黑体" pitchFamily="2" charset="-122"/>
                </a:rPr>
                <a:t> 0    24    0    0    0</a:t>
              </a:r>
            </a:p>
          </p:txBody>
        </p:sp>
        <p:sp>
          <p:nvSpPr>
            <p:cNvPr id="47" name="Rectangle 10"/>
            <p:cNvSpPr>
              <a:spLocks noChangeArrowheads="1"/>
            </p:cNvSpPr>
            <p:nvPr/>
          </p:nvSpPr>
          <p:spPr bwMode="auto">
            <a:xfrm>
              <a:off x="1680" y="2016"/>
              <a:ext cx="2112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400" b="1">
                  <a:latin typeface="Times New Roman" pitchFamily="18" charset="0"/>
                  <a:ea typeface="黑体" pitchFamily="2" charset="-122"/>
                </a:rPr>
                <a:t>0</a:t>
              </a:r>
              <a:r>
                <a:rPr kumimoji="1" lang="en-US" altLang="zh-CN" sz="2400" b="1" baseline="-6000">
                  <a:latin typeface="Times New Roman" pitchFamily="18" charset="0"/>
                  <a:ea typeface="黑体" pitchFamily="2" charset="-122"/>
                </a:rPr>
                <a:t>     </a:t>
              </a:r>
              <a:r>
                <a:rPr kumimoji="1" lang="en-US" altLang="zh-CN" sz="2400" b="1">
                  <a:latin typeface="Times New Roman" pitchFamily="18" charset="0"/>
                  <a:ea typeface="黑体" pitchFamily="2" charset="-122"/>
                </a:rPr>
                <a:t>18    0    0    0    0</a:t>
              </a:r>
            </a:p>
          </p:txBody>
        </p:sp>
        <p:sp>
          <p:nvSpPr>
            <p:cNvPr id="48" name="Rectangle 11"/>
            <p:cNvSpPr>
              <a:spLocks noChangeArrowheads="1"/>
            </p:cNvSpPr>
            <p:nvPr/>
          </p:nvSpPr>
          <p:spPr bwMode="auto">
            <a:xfrm>
              <a:off x="1680" y="2352"/>
              <a:ext cx="206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400" b="1">
                  <a:latin typeface="Times New Roman" pitchFamily="18" charset="0"/>
                  <a:ea typeface="黑体" pitchFamily="2" charset="-122"/>
                </a:rPr>
                <a:t>15</a:t>
              </a:r>
              <a:r>
                <a:rPr kumimoji="1" lang="en-US" altLang="zh-CN" sz="2400" b="1" baseline="-6000">
                  <a:latin typeface="Times New Roman" pitchFamily="18" charset="0"/>
                  <a:ea typeface="黑体" pitchFamily="2" charset="-122"/>
                </a:rPr>
                <a:t>     </a:t>
              </a:r>
              <a:r>
                <a:rPr kumimoji="1" lang="en-US" altLang="zh-CN" sz="2400" b="1">
                  <a:latin typeface="Times New Roman" pitchFamily="18" charset="0"/>
                  <a:ea typeface="黑体" pitchFamily="2" charset="-122"/>
                </a:rPr>
                <a:t>0    0    -7    0    0</a:t>
              </a:r>
            </a:p>
          </p:txBody>
        </p:sp>
      </p:grpSp>
      <p:sp>
        <p:nvSpPr>
          <p:cNvPr id="49" name="Text Box 13"/>
          <p:cNvSpPr txBox="1">
            <a:spLocks noChangeArrowheads="1"/>
          </p:cNvSpPr>
          <p:nvPr/>
        </p:nvSpPr>
        <p:spPr bwMode="auto">
          <a:xfrm>
            <a:off x="304800" y="5870732"/>
            <a:ext cx="8305800" cy="93345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( 1,2,12)</a:t>
            </a:r>
            <a:r>
              <a:rPr kumimoji="1"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 </a:t>
            </a:r>
            <a:r>
              <a:rPr kumimoji="1"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(1,3,9)</a:t>
            </a:r>
            <a:r>
              <a:rPr kumimoji="1"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， </a:t>
            </a:r>
            <a:r>
              <a:rPr kumimoji="1"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(3,1,-3)</a:t>
            </a:r>
            <a:r>
              <a:rPr kumimoji="1"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， </a:t>
            </a:r>
            <a:r>
              <a:rPr kumimoji="1"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(3,5,14)</a:t>
            </a:r>
            <a:r>
              <a:rPr kumimoji="1"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，</a:t>
            </a:r>
          </a:p>
          <a:p>
            <a:pPr>
              <a:spcBef>
                <a:spcPct val="20000"/>
              </a:spcBef>
            </a:pPr>
            <a:r>
              <a:rPr kumimoji="1"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(4,3,24)</a:t>
            </a:r>
            <a:r>
              <a:rPr kumimoji="1"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， </a:t>
            </a:r>
            <a:r>
              <a:rPr kumimoji="1"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(5,2,18) </a:t>
            </a:r>
            <a:r>
              <a:rPr kumimoji="1"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(6,1,15)</a:t>
            </a:r>
            <a:r>
              <a:rPr kumimoji="1"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， </a:t>
            </a:r>
            <a:r>
              <a:rPr kumimoji="1"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(6,4,-7)</a:t>
            </a:r>
          </a:p>
        </p:txBody>
      </p:sp>
      <p:sp>
        <p:nvSpPr>
          <p:cNvPr id="50" name="Rectangle 14"/>
          <p:cNvSpPr>
            <a:spLocks noChangeArrowheads="1"/>
          </p:cNvSpPr>
          <p:nvPr/>
        </p:nvSpPr>
        <p:spPr bwMode="auto">
          <a:xfrm>
            <a:off x="381000" y="4346732"/>
            <a:ext cx="44196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 b="1" dirty="0">
                <a:solidFill>
                  <a:srgbClr val="FF0066"/>
                </a:solidFill>
                <a:latin typeface="宋体" pitchFamily="2" charset="-122"/>
              </a:rPr>
              <a:t>解：</a:t>
            </a:r>
            <a:r>
              <a:rPr kumimoji="1" lang="zh-CN" altLang="en-US" sz="2800" b="1" dirty="0">
                <a:latin typeface="楷体_GB2312" pitchFamily="49" charset="-122"/>
                <a:ea typeface="楷体_GB2312" pitchFamily="49" charset="-122"/>
              </a:rPr>
              <a:t>至少有</a:t>
            </a:r>
            <a:r>
              <a:rPr kumimoji="1" lang="en-US" altLang="zh-CN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kumimoji="1" lang="zh-CN" altLang="en-US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种</a:t>
            </a:r>
            <a:r>
              <a:rPr kumimoji="1" lang="zh-CN" altLang="en-US" sz="2800" b="1" dirty="0">
                <a:latin typeface="楷体_GB2312" pitchFamily="49" charset="-122"/>
                <a:ea typeface="楷体_GB2312" pitchFamily="49" charset="-122"/>
              </a:rPr>
              <a:t>存储形式。</a:t>
            </a:r>
          </a:p>
          <a:p>
            <a:endParaRPr kumimoji="1" lang="zh-CN" altLang="en-US" sz="28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</a:endParaRPr>
          </a:p>
          <a:p>
            <a:r>
              <a:rPr kumimoji="1" lang="zh-CN" altLang="en-US" sz="28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法</a:t>
            </a:r>
            <a:r>
              <a:rPr kumimoji="1" lang="en-US" altLang="zh-CN" sz="28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1</a:t>
            </a:r>
            <a:r>
              <a:rPr kumimoji="1" lang="zh-CN" altLang="en-US" sz="28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：</a:t>
            </a:r>
            <a:r>
              <a:rPr kumimoji="1" lang="zh-CN" altLang="en-US" sz="2800" b="1" dirty="0">
                <a:latin typeface="楷体_GB2312" pitchFamily="49" charset="-122"/>
                <a:ea typeface="楷体_GB2312" pitchFamily="49" charset="-122"/>
              </a:rPr>
              <a:t>用</a:t>
            </a:r>
            <a:r>
              <a:rPr kumimoji="1" lang="zh-CN" altLang="en-US" sz="28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线性表</a:t>
            </a:r>
            <a:r>
              <a:rPr kumimoji="1" lang="zh-CN" altLang="en-US" sz="2800" b="1" dirty="0">
                <a:latin typeface="楷体_GB2312" pitchFamily="49" charset="-122"/>
                <a:ea typeface="楷体_GB2312" pitchFamily="49" charset="-122"/>
              </a:rPr>
              <a:t>表示：</a:t>
            </a:r>
          </a:p>
        </p:txBody>
      </p:sp>
      <p:grpSp>
        <p:nvGrpSpPr>
          <p:cNvPr id="51" name="Group 15"/>
          <p:cNvGrpSpPr>
            <a:grpSpLocks/>
          </p:cNvGrpSpPr>
          <p:nvPr/>
        </p:nvGrpSpPr>
        <p:grpSpPr bwMode="auto">
          <a:xfrm>
            <a:off x="5486400" y="3127532"/>
            <a:ext cx="3124200" cy="2362200"/>
            <a:chOff x="1536" y="480"/>
            <a:chExt cx="2304" cy="2160"/>
          </a:xfrm>
        </p:grpSpPr>
        <p:sp>
          <p:nvSpPr>
            <p:cNvPr id="52" name="AutoShape 16"/>
            <p:cNvSpPr>
              <a:spLocks/>
            </p:cNvSpPr>
            <p:nvPr/>
          </p:nvSpPr>
          <p:spPr bwMode="auto">
            <a:xfrm>
              <a:off x="1536" y="480"/>
              <a:ext cx="48" cy="2160"/>
            </a:xfrm>
            <a:prstGeom prst="leftBracket">
              <a:avLst>
                <a:gd name="adj" fmla="val 375000"/>
              </a:avLst>
            </a:prstGeom>
            <a:noFill/>
            <a:ln w="38100">
              <a:solidFill>
                <a:srgbClr val="BADE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" name="AutoShape 17"/>
            <p:cNvSpPr>
              <a:spLocks/>
            </p:cNvSpPr>
            <p:nvPr/>
          </p:nvSpPr>
          <p:spPr bwMode="auto">
            <a:xfrm>
              <a:off x="3792" y="480"/>
              <a:ext cx="48" cy="2160"/>
            </a:xfrm>
            <a:prstGeom prst="rightBracket">
              <a:avLst>
                <a:gd name="adj" fmla="val 375000"/>
              </a:avLst>
            </a:prstGeom>
            <a:noFill/>
            <a:ln w="38100">
              <a:solidFill>
                <a:srgbClr val="BADE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" name="Rectangle 18"/>
            <p:cNvSpPr>
              <a:spLocks noChangeArrowheads="1"/>
            </p:cNvSpPr>
            <p:nvPr/>
          </p:nvSpPr>
          <p:spPr bwMode="auto">
            <a:xfrm>
              <a:off x="1656" y="480"/>
              <a:ext cx="2040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400" b="1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0</a:t>
              </a:r>
              <a:r>
                <a:rPr kumimoji="1" lang="en-US" altLang="zh-CN" sz="2400" b="1" baseline="-6000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     </a:t>
              </a:r>
              <a:r>
                <a:rPr kumimoji="1" lang="en-US" altLang="zh-CN" sz="2400" b="1">
                  <a:solidFill>
                    <a:srgbClr val="0000FF"/>
                  </a:solidFill>
                  <a:latin typeface="Times New Roman" pitchFamily="18" charset="0"/>
                  <a:ea typeface="黑体" pitchFamily="2" charset="-122"/>
                </a:rPr>
                <a:t>12    9</a:t>
              </a:r>
              <a:r>
                <a:rPr kumimoji="1" lang="en-US" altLang="zh-CN" sz="2400" b="1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    0    0    0</a:t>
              </a:r>
            </a:p>
          </p:txBody>
        </p:sp>
        <p:sp>
          <p:nvSpPr>
            <p:cNvPr id="55" name="Rectangle 19"/>
            <p:cNvSpPr>
              <a:spLocks noChangeArrowheads="1"/>
            </p:cNvSpPr>
            <p:nvPr/>
          </p:nvSpPr>
          <p:spPr bwMode="auto">
            <a:xfrm>
              <a:off x="1680" y="864"/>
              <a:ext cx="2016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400" b="1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0</a:t>
              </a:r>
              <a:r>
                <a:rPr kumimoji="1" lang="en-US" altLang="zh-CN" sz="2400" b="1" baseline="-6000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       </a:t>
              </a:r>
              <a:r>
                <a:rPr kumimoji="1" lang="en-US" altLang="zh-CN" sz="2400" b="1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0     0    0    0    0</a:t>
              </a:r>
            </a:p>
          </p:txBody>
        </p:sp>
        <p:sp>
          <p:nvSpPr>
            <p:cNvPr id="56" name="Rectangle 20"/>
            <p:cNvSpPr>
              <a:spLocks noChangeArrowheads="1"/>
            </p:cNvSpPr>
            <p:nvPr/>
          </p:nvSpPr>
          <p:spPr bwMode="auto">
            <a:xfrm>
              <a:off x="1656" y="1248"/>
              <a:ext cx="1992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400" b="1">
                  <a:solidFill>
                    <a:srgbClr val="99FF33"/>
                  </a:solidFill>
                  <a:latin typeface="Times New Roman" pitchFamily="18" charset="0"/>
                  <a:ea typeface="黑体" pitchFamily="2" charset="-122"/>
                </a:rPr>
                <a:t>  </a:t>
              </a:r>
              <a:r>
                <a:rPr kumimoji="1" lang="en-US" altLang="zh-CN" sz="2400" b="1">
                  <a:solidFill>
                    <a:srgbClr val="0000FF"/>
                  </a:solidFill>
                  <a:latin typeface="Times New Roman" pitchFamily="18" charset="0"/>
                  <a:ea typeface="黑体" pitchFamily="2" charset="-122"/>
                </a:rPr>
                <a:t>-3</a:t>
              </a:r>
              <a:r>
                <a:rPr kumimoji="1" lang="en-US" altLang="zh-CN" sz="2400" b="1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    0     0    0   </a:t>
              </a:r>
              <a:r>
                <a:rPr kumimoji="1" lang="en-US" altLang="zh-CN" sz="2400" b="1">
                  <a:solidFill>
                    <a:srgbClr val="0000FF"/>
                  </a:solidFill>
                  <a:latin typeface="Times New Roman" pitchFamily="18" charset="0"/>
                  <a:ea typeface="黑体" pitchFamily="2" charset="-122"/>
                </a:rPr>
                <a:t>14</a:t>
              </a:r>
              <a:r>
                <a:rPr kumimoji="1" lang="en-US" altLang="zh-CN" sz="2400" b="1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   0</a:t>
              </a:r>
            </a:p>
          </p:txBody>
        </p:sp>
        <p:sp>
          <p:nvSpPr>
            <p:cNvPr id="57" name="Rectangle 21"/>
            <p:cNvSpPr>
              <a:spLocks noChangeArrowheads="1"/>
            </p:cNvSpPr>
            <p:nvPr/>
          </p:nvSpPr>
          <p:spPr bwMode="auto">
            <a:xfrm>
              <a:off x="1680" y="1632"/>
              <a:ext cx="206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400" b="1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0</a:t>
              </a:r>
              <a:r>
                <a:rPr kumimoji="1" lang="en-US" altLang="zh-CN" sz="2400" b="1" baseline="-6000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     </a:t>
              </a:r>
              <a:r>
                <a:rPr kumimoji="1" lang="en-US" altLang="zh-CN" sz="2400" b="1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 0    </a:t>
              </a:r>
              <a:r>
                <a:rPr kumimoji="1" lang="en-US" altLang="zh-CN" sz="2400" b="1">
                  <a:solidFill>
                    <a:srgbClr val="0000FF"/>
                  </a:solidFill>
                  <a:latin typeface="Times New Roman" pitchFamily="18" charset="0"/>
                  <a:ea typeface="黑体" pitchFamily="2" charset="-122"/>
                </a:rPr>
                <a:t>24</a:t>
              </a:r>
              <a:r>
                <a:rPr kumimoji="1" lang="en-US" altLang="zh-CN" sz="2400" b="1">
                  <a:solidFill>
                    <a:srgbClr val="C64BD3"/>
                  </a:solidFill>
                  <a:latin typeface="Times New Roman" pitchFamily="18" charset="0"/>
                  <a:ea typeface="黑体" pitchFamily="2" charset="-122"/>
                </a:rPr>
                <a:t> </a:t>
              </a:r>
              <a:r>
                <a:rPr kumimoji="1" lang="en-US" altLang="zh-CN" sz="2400" b="1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   0    0    0</a:t>
              </a:r>
            </a:p>
          </p:txBody>
        </p:sp>
        <p:sp>
          <p:nvSpPr>
            <p:cNvPr id="58" name="Rectangle 22"/>
            <p:cNvSpPr>
              <a:spLocks noChangeArrowheads="1"/>
            </p:cNvSpPr>
            <p:nvPr/>
          </p:nvSpPr>
          <p:spPr bwMode="auto">
            <a:xfrm>
              <a:off x="1680" y="2016"/>
              <a:ext cx="2112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400" b="1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0</a:t>
              </a:r>
              <a:r>
                <a:rPr kumimoji="1" lang="en-US" altLang="zh-CN" sz="2400" b="1" baseline="-6000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     </a:t>
              </a:r>
              <a:r>
                <a:rPr kumimoji="1" lang="en-US" altLang="zh-CN" sz="2400" b="1">
                  <a:solidFill>
                    <a:srgbClr val="0000FF"/>
                  </a:solidFill>
                  <a:latin typeface="Times New Roman" pitchFamily="18" charset="0"/>
                  <a:ea typeface="黑体" pitchFamily="2" charset="-122"/>
                </a:rPr>
                <a:t>18</a:t>
              </a:r>
              <a:r>
                <a:rPr kumimoji="1" lang="en-US" altLang="zh-CN" sz="2400" b="1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    0    0    0    0</a:t>
              </a:r>
            </a:p>
          </p:txBody>
        </p:sp>
        <p:sp>
          <p:nvSpPr>
            <p:cNvPr id="59" name="Rectangle 23"/>
            <p:cNvSpPr>
              <a:spLocks noChangeArrowheads="1"/>
            </p:cNvSpPr>
            <p:nvPr/>
          </p:nvSpPr>
          <p:spPr bwMode="auto">
            <a:xfrm>
              <a:off x="1680" y="2352"/>
              <a:ext cx="206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400" b="1">
                  <a:solidFill>
                    <a:srgbClr val="0000FF"/>
                  </a:solidFill>
                  <a:latin typeface="Times New Roman" pitchFamily="18" charset="0"/>
                  <a:ea typeface="黑体" pitchFamily="2" charset="-122"/>
                </a:rPr>
                <a:t>15</a:t>
              </a:r>
              <a:r>
                <a:rPr kumimoji="1" lang="en-US" altLang="zh-CN" sz="2400" b="1" baseline="-6000">
                  <a:solidFill>
                    <a:srgbClr val="C64BD3"/>
                  </a:solidFill>
                  <a:latin typeface="Times New Roman" pitchFamily="18" charset="0"/>
                  <a:ea typeface="黑体" pitchFamily="2" charset="-122"/>
                </a:rPr>
                <a:t> </a:t>
              </a:r>
              <a:r>
                <a:rPr kumimoji="1" lang="en-US" altLang="zh-CN" sz="2400" b="1" baseline="-6000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    </a:t>
              </a:r>
              <a:r>
                <a:rPr kumimoji="1" lang="en-US" altLang="zh-CN" sz="2400" b="1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0    0    </a:t>
              </a:r>
              <a:r>
                <a:rPr kumimoji="1" lang="en-US" altLang="zh-CN" sz="2400" b="1">
                  <a:solidFill>
                    <a:srgbClr val="0000FF"/>
                  </a:solidFill>
                  <a:latin typeface="Times New Roman" pitchFamily="18" charset="0"/>
                  <a:ea typeface="黑体" pitchFamily="2" charset="-122"/>
                </a:rPr>
                <a:t>-7</a:t>
              </a:r>
              <a:r>
                <a:rPr kumimoji="1" lang="en-US" altLang="zh-CN" sz="2400" b="1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    0    0</a:t>
              </a:r>
            </a:p>
          </p:txBody>
        </p:sp>
      </p:grpSp>
      <p:sp>
        <p:nvSpPr>
          <p:cNvPr id="60" name="Rectangle 24"/>
          <p:cNvSpPr>
            <a:spLocks noChangeArrowheads="1"/>
          </p:cNvSpPr>
          <p:nvPr/>
        </p:nvSpPr>
        <p:spPr bwMode="auto">
          <a:xfrm>
            <a:off x="168275" y="5870732"/>
            <a:ext cx="365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en-US" altLang="zh-CN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(</a:t>
            </a:r>
          </a:p>
        </p:txBody>
      </p:sp>
      <p:sp>
        <p:nvSpPr>
          <p:cNvPr id="61" name="Rectangle 25"/>
          <p:cNvSpPr>
            <a:spLocks noChangeArrowheads="1"/>
          </p:cNvSpPr>
          <p:nvPr/>
        </p:nvSpPr>
        <p:spPr bwMode="auto">
          <a:xfrm>
            <a:off x="7010400" y="6327932"/>
            <a:ext cx="365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en-US" altLang="zh-CN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7692891"/>
      </p:ext>
    </p:extLst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6E7E70A-6D62-4FE7-85CD-78172D19D335}" type="slidenum">
              <a:rPr lang="en-US" altLang="zh-CN" smtClean="0"/>
              <a:pPr/>
              <a:t>64</a:t>
            </a:fld>
            <a:endParaRPr lang="en-US" altLang="zh-CN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0030" y="327127"/>
            <a:ext cx="4114800" cy="609600"/>
          </a:xfrm>
          <a:prstGeom prst="rect">
            <a:avLst/>
          </a:prstGeom>
          <a:noFill/>
          <a:ln/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zh-CN" altLang="en-US" sz="2800" b="1">
                <a:solidFill>
                  <a:srgbClr val="FF3300"/>
                </a:solidFill>
                <a:latin typeface="宋体" pitchFamily="2" charset="-122"/>
              </a:rPr>
              <a:t>法</a:t>
            </a:r>
            <a:r>
              <a:rPr lang="en-US" altLang="zh-CN" sz="2800" b="1">
                <a:solidFill>
                  <a:srgbClr val="FF3300"/>
                </a:solidFill>
                <a:latin typeface="宋体" pitchFamily="2" charset="-122"/>
              </a:rPr>
              <a:t>2</a:t>
            </a:r>
            <a:r>
              <a:rPr lang="zh-CN" altLang="en-US" sz="2800" b="1">
                <a:solidFill>
                  <a:srgbClr val="FF3300"/>
                </a:solidFill>
                <a:latin typeface="宋体" pitchFamily="2" charset="-122"/>
              </a:rPr>
              <a:t>：</a:t>
            </a:r>
            <a:r>
              <a:rPr lang="zh-CN" altLang="en-US" sz="2800" b="1">
                <a:solidFill>
                  <a:schemeClr val="tx1"/>
                </a:solidFill>
                <a:ea typeface="楷体_GB2312" pitchFamily="49" charset="-122"/>
              </a:rPr>
              <a:t>用</a:t>
            </a:r>
            <a:r>
              <a:rPr lang="zh-CN" altLang="en-US" sz="2800" b="1">
                <a:solidFill>
                  <a:srgbClr val="FF3300"/>
                </a:solidFill>
                <a:ea typeface="楷体_GB2312" pitchFamily="49" charset="-122"/>
              </a:rPr>
              <a:t>十字链表</a:t>
            </a:r>
            <a:r>
              <a:rPr lang="zh-CN" altLang="en-US" sz="2800" b="1">
                <a:solidFill>
                  <a:schemeClr val="tx1"/>
                </a:solidFill>
                <a:ea typeface="楷体_GB2312" pitchFamily="49" charset="-122"/>
              </a:rPr>
              <a:t>表示</a:t>
            </a: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193830" y="860527"/>
            <a:ext cx="4800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用途：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方便稀疏矩阵的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加减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运算</a:t>
            </a:r>
          </a:p>
          <a:p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方法：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每个非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</a:rPr>
              <a:t>0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元素占用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5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个域</a:t>
            </a:r>
          </a:p>
        </p:txBody>
      </p:sp>
      <p:grpSp>
        <p:nvGrpSpPr>
          <p:cNvPr id="16" name="Group 5"/>
          <p:cNvGrpSpPr>
            <a:grpSpLocks/>
          </p:cNvGrpSpPr>
          <p:nvPr/>
        </p:nvGrpSpPr>
        <p:grpSpPr bwMode="auto">
          <a:xfrm>
            <a:off x="5680230" y="327127"/>
            <a:ext cx="3276600" cy="914400"/>
            <a:chOff x="480" y="1200"/>
            <a:chExt cx="2064" cy="576"/>
          </a:xfrm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1776" y="1488"/>
              <a:ext cx="7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r>
                <a:rPr kumimoji="1" lang="en-US" altLang="zh-CN" sz="2400">
                  <a:solidFill>
                    <a:srgbClr val="0000FF"/>
                  </a:solidFill>
                  <a:latin typeface="Times New Roman" pitchFamily="18" charset="0"/>
                </a:rPr>
                <a:t>right</a:t>
              </a: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480" y="1488"/>
              <a:ext cx="12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r>
                <a:rPr kumimoji="1" lang="en-US" altLang="zh-CN" sz="2400" b="1">
                  <a:solidFill>
                    <a:srgbClr val="99FF33"/>
                  </a:solidFill>
                  <a:latin typeface="Times New Roman" pitchFamily="18" charset="0"/>
                </a:rPr>
                <a:t>   </a:t>
              </a:r>
              <a:r>
                <a:rPr kumimoji="1" lang="en-US" altLang="zh-CN" sz="2400" b="1">
                  <a:solidFill>
                    <a:srgbClr val="0000FF"/>
                  </a:solidFill>
                  <a:latin typeface="Times New Roman" pitchFamily="18" charset="0"/>
                </a:rPr>
                <a:t>down</a:t>
              </a:r>
            </a:p>
          </p:txBody>
        </p:sp>
        <p:sp>
          <p:nvSpPr>
            <p:cNvPr id="19" name="Rectangle 8"/>
            <p:cNvSpPr>
              <a:spLocks noChangeArrowheads="1"/>
            </p:cNvSpPr>
            <p:nvPr/>
          </p:nvSpPr>
          <p:spPr bwMode="auto">
            <a:xfrm>
              <a:off x="1776" y="1200"/>
              <a:ext cx="7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v</a:t>
              </a:r>
            </a:p>
          </p:txBody>
        </p:sp>
        <p:sp>
          <p:nvSpPr>
            <p:cNvPr id="20" name="Rectangle 9"/>
            <p:cNvSpPr>
              <a:spLocks noChangeArrowheads="1"/>
            </p:cNvSpPr>
            <p:nvPr/>
          </p:nvSpPr>
          <p:spPr bwMode="auto">
            <a:xfrm>
              <a:off x="1231" y="1200"/>
              <a:ext cx="54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j</a:t>
              </a:r>
            </a:p>
          </p:txBody>
        </p:sp>
        <p:sp>
          <p:nvSpPr>
            <p:cNvPr id="21" name="Rectangle 10"/>
            <p:cNvSpPr>
              <a:spLocks noChangeArrowheads="1"/>
            </p:cNvSpPr>
            <p:nvPr/>
          </p:nvSpPr>
          <p:spPr bwMode="auto">
            <a:xfrm>
              <a:off x="480" y="1200"/>
              <a:ext cx="7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000" b="1">
                  <a:latin typeface="Times New Roman" pitchFamily="18" charset="0"/>
                </a:rPr>
                <a:t>i</a:t>
              </a:r>
            </a:p>
          </p:txBody>
        </p:sp>
        <p:sp>
          <p:nvSpPr>
            <p:cNvPr id="22" name="Line 11"/>
            <p:cNvSpPr>
              <a:spLocks noChangeShapeType="1"/>
            </p:cNvSpPr>
            <p:nvPr/>
          </p:nvSpPr>
          <p:spPr bwMode="auto">
            <a:xfrm>
              <a:off x="480" y="1200"/>
              <a:ext cx="2064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12"/>
            <p:cNvSpPr>
              <a:spLocks noChangeShapeType="1"/>
            </p:cNvSpPr>
            <p:nvPr/>
          </p:nvSpPr>
          <p:spPr bwMode="auto">
            <a:xfrm>
              <a:off x="480" y="1776"/>
              <a:ext cx="2064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13"/>
            <p:cNvSpPr>
              <a:spLocks noChangeShapeType="1"/>
            </p:cNvSpPr>
            <p:nvPr/>
          </p:nvSpPr>
          <p:spPr bwMode="auto">
            <a:xfrm>
              <a:off x="480" y="1200"/>
              <a:ext cx="0" cy="576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14"/>
            <p:cNvSpPr>
              <a:spLocks noChangeShapeType="1"/>
            </p:cNvSpPr>
            <p:nvPr/>
          </p:nvSpPr>
          <p:spPr bwMode="auto">
            <a:xfrm>
              <a:off x="2544" y="1200"/>
              <a:ext cx="0" cy="576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15"/>
            <p:cNvSpPr>
              <a:spLocks noChangeShapeType="1"/>
            </p:cNvSpPr>
            <p:nvPr/>
          </p:nvSpPr>
          <p:spPr bwMode="auto">
            <a:xfrm>
              <a:off x="1231" y="1200"/>
              <a:ext cx="0" cy="28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16"/>
            <p:cNvSpPr>
              <a:spLocks noChangeShapeType="1"/>
            </p:cNvSpPr>
            <p:nvPr/>
          </p:nvSpPr>
          <p:spPr bwMode="auto">
            <a:xfrm>
              <a:off x="1776" y="1200"/>
              <a:ext cx="0" cy="28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17"/>
            <p:cNvSpPr>
              <a:spLocks noChangeShapeType="1"/>
            </p:cNvSpPr>
            <p:nvPr/>
          </p:nvSpPr>
          <p:spPr bwMode="auto">
            <a:xfrm>
              <a:off x="480" y="1488"/>
              <a:ext cx="2064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18"/>
            <p:cNvSpPr>
              <a:spLocks noChangeShapeType="1"/>
            </p:cNvSpPr>
            <p:nvPr/>
          </p:nvSpPr>
          <p:spPr bwMode="auto">
            <a:xfrm>
              <a:off x="1488" y="148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" name="AutoShape 19"/>
          <p:cNvSpPr>
            <a:spLocks noChangeArrowheads="1"/>
          </p:cNvSpPr>
          <p:nvPr/>
        </p:nvSpPr>
        <p:spPr bwMode="auto">
          <a:xfrm>
            <a:off x="4613430" y="1546327"/>
            <a:ext cx="1981200" cy="685800"/>
          </a:xfrm>
          <a:prstGeom prst="wedgeRoundRectCallout">
            <a:avLst>
              <a:gd name="adj1" fmla="val 43750"/>
              <a:gd name="adj2" fmla="val -10439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kumimoji="1" lang="zh-CN" altLang="en-US" b="1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同一</a:t>
            </a:r>
            <a:r>
              <a:rPr kumimoji="1" lang="zh-CN" altLang="en-US" b="1">
                <a:solidFill>
                  <a:srgbClr val="FF00FF"/>
                </a:solidFill>
                <a:latin typeface="Times New Roman" pitchFamily="18" charset="0"/>
                <a:ea typeface="楷体_GB2312" pitchFamily="49" charset="-122"/>
              </a:rPr>
              <a:t>列</a:t>
            </a:r>
            <a:r>
              <a:rPr kumimoji="1" lang="zh-CN" altLang="en-US" b="1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中下一非零元素的指针</a:t>
            </a:r>
          </a:p>
        </p:txBody>
      </p:sp>
      <p:sp>
        <p:nvSpPr>
          <p:cNvPr id="31" name="AutoShape 20"/>
          <p:cNvSpPr>
            <a:spLocks noChangeArrowheads="1"/>
          </p:cNvSpPr>
          <p:nvPr/>
        </p:nvSpPr>
        <p:spPr bwMode="auto">
          <a:xfrm>
            <a:off x="6823230" y="1546327"/>
            <a:ext cx="2057400" cy="609600"/>
          </a:xfrm>
          <a:prstGeom prst="wedgeRoundRectCallout">
            <a:avLst>
              <a:gd name="adj1" fmla="val 23380"/>
              <a:gd name="adj2" fmla="val -11927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kumimoji="1" lang="zh-CN" altLang="en-US" b="1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同一</a:t>
            </a:r>
            <a:r>
              <a:rPr kumimoji="1" lang="zh-CN" altLang="en-US" b="1">
                <a:solidFill>
                  <a:srgbClr val="FF00FF"/>
                </a:solidFill>
                <a:latin typeface="Times New Roman" pitchFamily="18" charset="0"/>
                <a:ea typeface="楷体_GB2312" pitchFamily="49" charset="-122"/>
              </a:rPr>
              <a:t>行</a:t>
            </a:r>
            <a:r>
              <a:rPr kumimoji="1" lang="zh-CN" altLang="en-US" b="1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中下一非零元素的指针</a:t>
            </a:r>
          </a:p>
        </p:txBody>
      </p:sp>
      <p:sp>
        <p:nvSpPr>
          <p:cNvPr id="32" name="Rectangle 21"/>
          <p:cNvSpPr>
            <a:spLocks noChangeArrowheads="1"/>
          </p:cNvSpPr>
          <p:nvPr/>
        </p:nvSpPr>
        <p:spPr bwMode="auto">
          <a:xfrm>
            <a:off x="270030" y="4060927"/>
            <a:ext cx="8229600" cy="197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十字链表的特点：</a:t>
            </a:r>
          </a:p>
          <a:p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①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每行非零元素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链接成带表头结点的循环链表；</a:t>
            </a:r>
          </a:p>
          <a:p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②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每列非零元素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也链接成带表头结点的循环链表。</a:t>
            </a:r>
          </a:p>
          <a:p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则每个非零元素既是行循环链表中的一个结点；又是列循环链表中的一个结点，即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呈十字链状。</a:t>
            </a:r>
          </a:p>
        </p:txBody>
      </p:sp>
      <p:grpSp>
        <p:nvGrpSpPr>
          <p:cNvPr id="33" name="Group 22"/>
          <p:cNvGrpSpPr>
            <a:grpSpLocks/>
          </p:cNvGrpSpPr>
          <p:nvPr/>
        </p:nvGrpSpPr>
        <p:grpSpPr bwMode="auto">
          <a:xfrm>
            <a:off x="1184430" y="2308327"/>
            <a:ext cx="5867400" cy="2057400"/>
            <a:chOff x="720" y="1440"/>
            <a:chExt cx="3696" cy="1296"/>
          </a:xfrm>
        </p:grpSpPr>
        <p:grpSp>
          <p:nvGrpSpPr>
            <p:cNvPr id="34" name="Group 23"/>
            <p:cNvGrpSpPr>
              <a:grpSpLocks/>
            </p:cNvGrpSpPr>
            <p:nvPr/>
          </p:nvGrpSpPr>
          <p:grpSpPr bwMode="auto">
            <a:xfrm>
              <a:off x="2408" y="1592"/>
              <a:ext cx="822" cy="382"/>
              <a:chOff x="480" y="1200"/>
              <a:chExt cx="2064" cy="576"/>
            </a:xfrm>
          </p:grpSpPr>
          <p:sp>
            <p:nvSpPr>
              <p:cNvPr id="88" name="Rectangle 24"/>
              <p:cNvSpPr>
                <a:spLocks noChangeArrowheads="1"/>
              </p:cNvSpPr>
              <p:nvPr/>
            </p:nvSpPr>
            <p:spPr bwMode="auto">
              <a:xfrm>
                <a:off x="1776" y="1488"/>
                <a:ext cx="76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kumimoji="1" lang="en-US" sz="2400">
                  <a:solidFill>
                    <a:srgbClr val="99FF33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89" name="Rectangle 25"/>
              <p:cNvSpPr>
                <a:spLocks noChangeArrowheads="1"/>
              </p:cNvSpPr>
              <p:nvPr/>
            </p:nvSpPr>
            <p:spPr bwMode="auto">
              <a:xfrm>
                <a:off x="480" y="1488"/>
                <a:ext cx="129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kumimoji="1" lang="en-US" sz="2400" b="1">
                  <a:solidFill>
                    <a:srgbClr val="99FF33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90" name="Rectangle 26"/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76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kumimoji="1" lang="en-US" altLang="zh-CN" sz="2000" b="1">
                    <a:solidFill>
                      <a:schemeClr val="hlink"/>
                    </a:solidFill>
                    <a:latin typeface="Times New Roman" pitchFamily="18" charset="0"/>
                  </a:rPr>
                  <a:t>12</a:t>
                </a:r>
              </a:p>
            </p:txBody>
          </p:sp>
          <p:sp>
            <p:nvSpPr>
              <p:cNvPr id="91" name="Rectangle 27"/>
              <p:cNvSpPr>
                <a:spLocks noChangeArrowheads="1"/>
              </p:cNvSpPr>
              <p:nvPr/>
            </p:nvSpPr>
            <p:spPr bwMode="auto">
              <a:xfrm>
                <a:off x="1231" y="1200"/>
                <a:ext cx="54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kumimoji="1" lang="en-US" altLang="zh-CN" sz="2000" b="1">
                    <a:solidFill>
                      <a:schemeClr val="folHlink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92" name="Rectangle 28"/>
              <p:cNvSpPr>
                <a:spLocks noChangeArrowheads="1"/>
              </p:cNvSpPr>
              <p:nvPr/>
            </p:nvSpPr>
            <p:spPr bwMode="auto">
              <a:xfrm>
                <a:off x="480" y="1200"/>
                <a:ext cx="75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kumimoji="1" lang="en-US" altLang="zh-CN" sz="2000" b="1">
                    <a:solidFill>
                      <a:srgbClr val="0000FF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93" name="Line 29"/>
              <p:cNvSpPr>
                <a:spLocks noChangeShapeType="1"/>
              </p:cNvSpPr>
              <p:nvPr/>
            </p:nvSpPr>
            <p:spPr bwMode="auto">
              <a:xfrm>
                <a:off x="480" y="1200"/>
                <a:ext cx="2064" cy="0"/>
              </a:xfrm>
              <a:prstGeom prst="line">
                <a:avLst/>
              </a:prstGeom>
              <a:noFill/>
              <a:ln w="31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Line 30"/>
              <p:cNvSpPr>
                <a:spLocks noChangeShapeType="1"/>
              </p:cNvSpPr>
              <p:nvPr/>
            </p:nvSpPr>
            <p:spPr bwMode="auto">
              <a:xfrm>
                <a:off x="480" y="1776"/>
                <a:ext cx="2064" cy="0"/>
              </a:xfrm>
              <a:prstGeom prst="line">
                <a:avLst/>
              </a:prstGeom>
              <a:noFill/>
              <a:ln w="31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Line 31"/>
              <p:cNvSpPr>
                <a:spLocks noChangeShapeType="1"/>
              </p:cNvSpPr>
              <p:nvPr/>
            </p:nvSpPr>
            <p:spPr bwMode="auto">
              <a:xfrm>
                <a:off x="480" y="1200"/>
                <a:ext cx="0" cy="576"/>
              </a:xfrm>
              <a:prstGeom prst="line">
                <a:avLst/>
              </a:prstGeom>
              <a:noFill/>
              <a:ln w="31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Line 32"/>
              <p:cNvSpPr>
                <a:spLocks noChangeShapeType="1"/>
              </p:cNvSpPr>
              <p:nvPr/>
            </p:nvSpPr>
            <p:spPr bwMode="auto">
              <a:xfrm>
                <a:off x="2544" y="1200"/>
                <a:ext cx="0" cy="576"/>
              </a:xfrm>
              <a:prstGeom prst="line">
                <a:avLst/>
              </a:prstGeom>
              <a:noFill/>
              <a:ln w="31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Line 33"/>
              <p:cNvSpPr>
                <a:spLocks noChangeShapeType="1"/>
              </p:cNvSpPr>
              <p:nvPr/>
            </p:nvSpPr>
            <p:spPr bwMode="auto">
              <a:xfrm>
                <a:off x="1231" y="1200"/>
                <a:ext cx="0" cy="28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" name="Line 34"/>
              <p:cNvSpPr>
                <a:spLocks noChangeShapeType="1"/>
              </p:cNvSpPr>
              <p:nvPr/>
            </p:nvSpPr>
            <p:spPr bwMode="auto">
              <a:xfrm>
                <a:off x="1776" y="1200"/>
                <a:ext cx="0" cy="28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Line 35"/>
              <p:cNvSpPr>
                <a:spLocks noChangeShapeType="1"/>
              </p:cNvSpPr>
              <p:nvPr/>
            </p:nvSpPr>
            <p:spPr bwMode="auto">
              <a:xfrm>
                <a:off x="480" y="1488"/>
                <a:ext cx="2064" cy="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Line 36"/>
              <p:cNvSpPr>
                <a:spLocks noChangeShapeType="1"/>
              </p:cNvSpPr>
              <p:nvPr/>
            </p:nvSpPr>
            <p:spPr bwMode="auto">
              <a:xfrm>
                <a:off x="1488" y="1488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5" name="Group 37"/>
            <p:cNvGrpSpPr>
              <a:grpSpLocks/>
            </p:cNvGrpSpPr>
            <p:nvPr/>
          </p:nvGrpSpPr>
          <p:grpSpPr bwMode="auto">
            <a:xfrm>
              <a:off x="1450" y="1592"/>
              <a:ext cx="730" cy="382"/>
              <a:chOff x="480" y="1200"/>
              <a:chExt cx="2064" cy="576"/>
            </a:xfrm>
          </p:grpSpPr>
          <p:sp>
            <p:nvSpPr>
              <p:cNvPr id="75" name="Rectangle 38"/>
              <p:cNvSpPr>
                <a:spLocks noChangeArrowheads="1"/>
              </p:cNvSpPr>
              <p:nvPr/>
            </p:nvSpPr>
            <p:spPr bwMode="auto">
              <a:xfrm>
                <a:off x="1776" y="1488"/>
                <a:ext cx="76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kumimoji="1" lang="en-US" sz="2400">
                  <a:solidFill>
                    <a:srgbClr val="99FF33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76" name="Rectangle 39"/>
              <p:cNvSpPr>
                <a:spLocks noChangeArrowheads="1"/>
              </p:cNvSpPr>
              <p:nvPr/>
            </p:nvSpPr>
            <p:spPr bwMode="auto">
              <a:xfrm>
                <a:off x="480" y="1488"/>
                <a:ext cx="129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kumimoji="1" lang="en-US" sz="2400" b="1">
                  <a:solidFill>
                    <a:srgbClr val="99FF33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77" name="Rectangle 40"/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76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kumimoji="1" lang="en-US" sz="2000" b="1">
                  <a:solidFill>
                    <a:schemeClr val="accent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78" name="Rectangle 41"/>
              <p:cNvSpPr>
                <a:spLocks noChangeArrowheads="1"/>
              </p:cNvSpPr>
              <p:nvPr/>
            </p:nvSpPr>
            <p:spPr bwMode="auto">
              <a:xfrm>
                <a:off x="1231" y="1200"/>
                <a:ext cx="54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kumimoji="1" lang="en-US" altLang="zh-CN" sz="2000" b="1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79" name="Rectangle 42"/>
              <p:cNvSpPr>
                <a:spLocks noChangeArrowheads="1"/>
              </p:cNvSpPr>
              <p:nvPr/>
            </p:nvSpPr>
            <p:spPr bwMode="auto">
              <a:xfrm>
                <a:off x="480" y="1200"/>
                <a:ext cx="75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kumimoji="1" lang="en-US" altLang="zh-CN" sz="2000" b="1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80" name="Line 43"/>
              <p:cNvSpPr>
                <a:spLocks noChangeShapeType="1"/>
              </p:cNvSpPr>
              <p:nvPr/>
            </p:nvSpPr>
            <p:spPr bwMode="auto">
              <a:xfrm>
                <a:off x="480" y="1200"/>
                <a:ext cx="2064" cy="0"/>
              </a:xfrm>
              <a:prstGeom prst="line">
                <a:avLst/>
              </a:prstGeom>
              <a:noFill/>
              <a:ln w="31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Line 44"/>
              <p:cNvSpPr>
                <a:spLocks noChangeShapeType="1"/>
              </p:cNvSpPr>
              <p:nvPr/>
            </p:nvSpPr>
            <p:spPr bwMode="auto">
              <a:xfrm>
                <a:off x="480" y="1776"/>
                <a:ext cx="2064" cy="0"/>
              </a:xfrm>
              <a:prstGeom prst="line">
                <a:avLst/>
              </a:prstGeom>
              <a:noFill/>
              <a:ln w="31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Line 45"/>
              <p:cNvSpPr>
                <a:spLocks noChangeShapeType="1"/>
              </p:cNvSpPr>
              <p:nvPr/>
            </p:nvSpPr>
            <p:spPr bwMode="auto">
              <a:xfrm>
                <a:off x="480" y="1200"/>
                <a:ext cx="0" cy="576"/>
              </a:xfrm>
              <a:prstGeom prst="line">
                <a:avLst/>
              </a:prstGeom>
              <a:noFill/>
              <a:ln w="31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Line 46"/>
              <p:cNvSpPr>
                <a:spLocks noChangeShapeType="1"/>
              </p:cNvSpPr>
              <p:nvPr/>
            </p:nvSpPr>
            <p:spPr bwMode="auto">
              <a:xfrm>
                <a:off x="2544" y="1200"/>
                <a:ext cx="0" cy="576"/>
              </a:xfrm>
              <a:prstGeom prst="line">
                <a:avLst/>
              </a:prstGeom>
              <a:noFill/>
              <a:ln w="31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Line 47"/>
              <p:cNvSpPr>
                <a:spLocks noChangeShapeType="1"/>
              </p:cNvSpPr>
              <p:nvPr/>
            </p:nvSpPr>
            <p:spPr bwMode="auto">
              <a:xfrm>
                <a:off x="1231" y="1200"/>
                <a:ext cx="0" cy="28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Line 48"/>
              <p:cNvSpPr>
                <a:spLocks noChangeShapeType="1"/>
              </p:cNvSpPr>
              <p:nvPr/>
            </p:nvSpPr>
            <p:spPr bwMode="auto">
              <a:xfrm>
                <a:off x="1776" y="1200"/>
                <a:ext cx="0" cy="28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Line 49"/>
              <p:cNvSpPr>
                <a:spLocks noChangeShapeType="1"/>
              </p:cNvSpPr>
              <p:nvPr/>
            </p:nvSpPr>
            <p:spPr bwMode="auto">
              <a:xfrm>
                <a:off x="480" y="1488"/>
                <a:ext cx="2064" cy="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Line 50"/>
              <p:cNvSpPr>
                <a:spLocks noChangeShapeType="1"/>
              </p:cNvSpPr>
              <p:nvPr/>
            </p:nvSpPr>
            <p:spPr bwMode="auto">
              <a:xfrm>
                <a:off x="1488" y="1488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6" name="Line 51"/>
            <p:cNvSpPr>
              <a:spLocks noChangeShapeType="1"/>
            </p:cNvSpPr>
            <p:nvPr/>
          </p:nvSpPr>
          <p:spPr bwMode="auto">
            <a:xfrm>
              <a:off x="1039" y="1849"/>
              <a:ext cx="41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Rectangle 52"/>
            <p:cNvSpPr>
              <a:spLocks noChangeArrowheads="1"/>
            </p:cNvSpPr>
            <p:nvPr/>
          </p:nvSpPr>
          <p:spPr bwMode="auto">
            <a:xfrm>
              <a:off x="720" y="1669"/>
              <a:ext cx="36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>
                  <a:solidFill>
                    <a:srgbClr val="FF3300"/>
                  </a:solidFill>
                  <a:latin typeface="Times New Roman" pitchFamily="18" charset="0"/>
                  <a:ea typeface="楷体_GB2312" pitchFamily="49" charset="-122"/>
                </a:rPr>
                <a:t>H1</a:t>
              </a:r>
            </a:p>
          </p:txBody>
        </p:sp>
        <p:sp>
          <p:nvSpPr>
            <p:cNvPr id="38" name="Line 53"/>
            <p:cNvSpPr>
              <a:spLocks noChangeShapeType="1"/>
            </p:cNvSpPr>
            <p:nvPr/>
          </p:nvSpPr>
          <p:spPr bwMode="auto">
            <a:xfrm>
              <a:off x="1998" y="1859"/>
              <a:ext cx="4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54"/>
            <p:cNvSpPr>
              <a:spLocks noChangeShapeType="1"/>
            </p:cNvSpPr>
            <p:nvPr/>
          </p:nvSpPr>
          <p:spPr bwMode="auto">
            <a:xfrm>
              <a:off x="3001" y="1859"/>
              <a:ext cx="411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0" name="Group 55"/>
            <p:cNvGrpSpPr>
              <a:grpSpLocks/>
            </p:cNvGrpSpPr>
            <p:nvPr/>
          </p:nvGrpSpPr>
          <p:grpSpPr bwMode="auto">
            <a:xfrm>
              <a:off x="3412" y="1592"/>
              <a:ext cx="821" cy="382"/>
              <a:chOff x="480" y="1200"/>
              <a:chExt cx="2064" cy="576"/>
            </a:xfrm>
          </p:grpSpPr>
          <p:sp>
            <p:nvSpPr>
              <p:cNvPr id="62" name="Rectangle 56"/>
              <p:cNvSpPr>
                <a:spLocks noChangeArrowheads="1"/>
              </p:cNvSpPr>
              <p:nvPr/>
            </p:nvSpPr>
            <p:spPr bwMode="auto">
              <a:xfrm>
                <a:off x="1776" y="1488"/>
                <a:ext cx="76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kumimoji="1" lang="en-US" sz="2400">
                  <a:solidFill>
                    <a:srgbClr val="99FF33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3" name="Rectangle 57"/>
              <p:cNvSpPr>
                <a:spLocks noChangeArrowheads="1"/>
              </p:cNvSpPr>
              <p:nvPr/>
            </p:nvSpPr>
            <p:spPr bwMode="auto">
              <a:xfrm>
                <a:off x="480" y="1488"/>
                <a:ext cx="129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kumimoji="1" lang="en-US" sz="2400" b="1">
                  <a:solidFill>
                    <a:srgbClr val="99FF33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4" name="Rectangle 58"/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76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kumimoji="1" lang="en-US" altLang="zh-CN" sz="2000" b="1">
                    <a:solidFill>
                      <a:schemeClr val="hlink"/>
                    </a:solidFill>
                    <a:latin typeface="Times New Roman" pitchFamily="18" charset="0"/>
                  </a:rPr>
                  <a:t>9</a:t>
                </a:r>
              </a:p>
            </p:txBody>
          </p:sp>
          <p:sp>
            <p:nvSpPr>
              <p:cNvPr id="65" name="Rectangle 59"/>
              <p:cNvSpPr>
                <a:spLocks noChangeArrowheads="1"/>
              </p:cNvSpPr>
              <p:nvPr/>
            </p:nvSpPr>
            <p:spPr bwMode="auto">
              <a:xfrm>
                <a:off x="1231" y="1200"/>
                <a:ext cx="54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kumimoji="1" lang="en-US" altLang="zh-CN" sz="2000" b="1"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66" name="Rectangle 60"/>
              <p:cNvSpPr>
                <a:spLocks noChangeArrowheads="1"/>
              </p:cNvSpPr>
              <p:nvPr/>
            </p:nvSpPr>
            <p:spPr bwMode="auto">
              <a:xfrm>
                <a:off x="480" y="1200"/>
                <a:ext cx="75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kumimoji="1" lang="en-US" altLang="zh-CN" sz="2000" b="1">
                    <a:solidFill>
                      <a:schemeClr val="folHlink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7" name="Line 61"/>
              <p:cNvSpPr>
                <a:spLocks noChangeShapeType="1"/>
              </p:cNvSpPr>
              <p:nvPr/>
            </p:nvSpPr>
            <p:spPr bwMode="auto">
              <a:xfrm>
                <a:off x="480" y="1200"/>
                <a:ext cx="2064" cy="0"/>
              </a:xfrm>
              <a:prstGeom prst="line">
                <a:avLst/>
              </a:prstGeom>
              <a:noFill/>
              <a:ln w="31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Line 62"/>
              <p:cNvSpPr>
                <a:spLocks noChangeShapeType="1"/>
              </p:cNvSpPr>
              <p:nvPr/>
            </p:nvSpPr>
            <p:spPr bwMode="auto">
              <a:xfrm>
                <a:off x="480" y="1776"/>
                <a:ext cx="2064" cy="0"/>
              </a:xfrm>
              <a:prstGeom prst="line">
                <a:avLst/>
              </a:prstGeom>
              <a:noFill/>
              <a:ln w="31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Line 63"/>
              <p:cNvSpPr>
                <a:spLocks noChangeShapeType="1"/>
              </p:cNvSpPr>
              <p:nvPr/>
            </p:nvSpPr>
            <p:spPr bwMode="auto">
              <a:xfrm>
                <a:off x="480" y="1200"/>
                <a:ext cx="0" cy="576"/>
              </a:xfrm>
              <a:prstGeom prst="line">
                <a:avLst/>
              </a:prstGeom>
              <a:noFill/>
              <a:ln w="31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Line 64"/>
              <p:cNvSpPr>
                <a:spLocks noChangeShapeType="1"/>
              </p:cNvSpPr>
              <p:nvPr/>
            </p:nvSpPr>
            <p:spPr bwMode="auto">
              <a:xfrm>
                <a:off x="2544" y="1200"/>
                <a:ext cx="0" cy="576"/>
              </a:xfrm>
              <a:prstGeom prst="line">
                <a:avLst/>
              </a:prstGeom>
              <a:noFill/>
              <a:ln w="31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Line 65"/>
              <p:cNvSpPr>
                <a:spLocks noChangeShapeType="1"/>
              </p:cNvSpPr>
              <p:nvPr/>
            </p:nvSpPr>
            <p:spPr bwMode="auto">
              <a:xfrm>
                <a:off x="1231" y="1200"/>
                <a:ext cx="0" cy="28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Line 66"/>
              <p:cNvSpPr>
                <a:spLocks noChangeShapeType="1"/>
              </p:cNvSpPr>
              <p:nvPr/>
            </p:nvSpPr>
            <p:spPr bwMode="auto">
              <a:xfrm>
                <a:off x="1776" y="1200"/>
                <a:ext cx="0" cy="28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Line 67"/>
              <p:cNvSpPr>
                <a:spLocks noChangeShapeType="1"/>
              </p:cNvSpPr>
              <p:nvPr/>
            </p:nvSpPr>
            <p:spPr bwMode="auto">
              <a:xfrm>
                <a:off x="480" y="1488"/>
                <a:ext cx="2064" cy="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Line 68"/>
              <p:cNvSpPr>
                <a:spLocks noChangeShapeType="1"/>
              </p:cNvSpPr>
              <p:nvPr/>
            </p:nvSpPr>
            <p:spPr bwMode="auto">
              <a:xfrm>
                <a:off x="1488" y="1488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1" name="Line 69"/>
            <p:cNvSpPr>
              <a:spLocks noChangeShapeType="1"/>
            </p:cNvSpPr>
            <p:nvPr/>
          </p:nvSpPr>
          <p:spPr bwMode="auto">
            <a:xfrm>
              <a:off x="4005" y="1859"/>
              <a:ext cx="41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70"/>
            <p:cNvSpPr>
              <a:spLocks noChangeShapeType="1"/>
            </p:cNvSpPr>
            <p:nvPr/>
          </p:nvSpPr>
          <p:spPr bwMode="auto">
            <a:xfrm flipV="1">
              <a:off x="4416" y="1440"/>
              <a:ext cx="0" cy="4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71"/>
            <p:cNvSpPr>
              <a:spLocks noChangeShapeType="1"/>
            </p:cNvSpPr>
            <p:nvPr/>
          </p:nvSpPr>
          <p:spPr bwMode="auto">
            <a:xfrm flipH="1">
              <a:off x="1176" y="1440"/>
              <a:ext cx="3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72"/>
            <p:cNvSpPr>
              <a:spLocks noChangeShapeType="1"/>
            </p:cNvSpPr>
            <p:nvPr/>
          </p:nvSpPr>
          <p:spPr bwMode="auto">
            <a:xfrm>
              <a:off x="1176" y="1440"/>
              <a:ext cx="0" cy="4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73"/>
            <p:cNvSpPr>
              <a:spLocks noChangeShapeType="1"/>
            </p:cNvSpPr>
            <p:nvPr/>
          </p:nvSpPr>
          <p:spPr bwMode="auto">
            <a:xfrm>
              <a:off x="2682" y="1859"/>
              <a:ext cx="0" cy="305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6" name="Group 74"/>
            <p:cNvGrpSpPr>
              <a:grpSpLocks/>
            </p:cNvGrpSpPr>
            <p:nvPr/>
          </p:nvGrpSpPr>
          <p:grpSpPr bwMode="auto">
            <a:xfrm>
              <a:off x="2408" y="2164"/>
              <a:ext cx="822" cy="381"/>
              <a:chOff x="480" y="1200"/>
              <a:chExt cx="2064" cy="576"/>
            </a:xfrm>
          </p:grpSpPr>
          <p:sp>
            <p:nvSpPr>
              <p:cNvPr id="49" name="Rectangle 75"/>
              <p:cNvSpPr>
                <a:spLocks noChangeArrowheads="1"/>
              </p:cNvSpPr>
              <p:nvPr/>
            </p:nvSpPr>
            <p:spPr bwMode="auto">
              <a:xfrm>
                <a:off x="1776" y="1488"/>
                <a:ext cx="76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kumimoji="1" lang="en-US" sz="2400">
                  <a:solidFill>
                    <a:srgbClr val="99FF33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0" name="Rectangle 76"/>
              <p:cNvSpPr>
                <a:spLocks noChangeArrowheads="1"/>
              </p:cNvSpPr>
              <p:nvPr/>
            </p:nvSpPr>
            <p:spPr bwMode="auto">
              <a:xfrm>
                <a:off x="480" y="1488"/>
                <a:ext cx="129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kumimoji="1" lang="en-US" sz="2400" b="1">
                  <a:solidFill>
                    <a:srgbClr val="99FF33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" name="Rectangle 77"/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76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kumimoji="1" lang="en-US" altLang="zh-CN" sz="2000" b="1">
                    <a:solidFill>
                      <a:schemeClr val="hlink"/>
                    </a:solidFill>
                    <a:latin typeface="Times New Roman" pitchFamily="18" charset="0"/>
                  </a:rPr>
                  <a:t>18</a:t>
                </a:r>
              </a:p>
            </p:txBody>
          </p:sp>
          <p:sp>
            <p:nvSpPr>
              <p:cNvPr id="52" name="Rectangle 78"/>
              <p:cNvSpPr>
                <a:spLocks noChangeArrowheads="1"/>
              </p:cNvSpPr>
              <p:nvPr/>
            </p:nvSpPr>
            <p:spPr bwMode="auto">
              <a:xfrm>
                <a:off x="1231" y="1200"/>
                <a:ext cx="54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kumimoji="1" lang="en-US" altLang="zh-CN" sz="2000" b="1">
                    <a:solidFill>
                      <a:schemeClr val="folHlink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53" name="Rectangle 79"/>
              <p:cNvSpPr>
                <a:spLocks noChangeArrowheads="1"/>
              </p:cNvSpPr>
              <p:nvPr/>
            </p:nvSpPr>
            <p:spPr bwMode="auto">
              <a:xfrm>
                <a:off x="480" y="1200"/>
                <a:ext cx="75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kumimoji="1" lang="en-US" altLang="zh-CN" sz="2000" b="1">
                    <a:latin typeface="Times New Roman" pitchFamily="18" charset="0"/>
                  </a:rPr>
                  <a:t>5</a:t>
                </a:r>
              </a:p>
            </p:txBody>
          </p:sp>
          <p:sp>
            <p:nvSpPr>
              <p:cNvPr id="54" name="Line 80"/>
              <p:cNvSpPr>
                <a:spLocks noChangeShapeType="1"/>
              </p:cNvSpPr>
              <p:nvPr/>
            </p:nvSpPr>
            <p:spPr bwMode="auto">
              <a:xfrm>
                <a:off x="480" y="1200"/>
                <a:ext cx="2064" cy="0"/>
              </a:xfrm>
              <a:prstGeom prst="line">
                <a:avLst/>
              </a:prstGeom>
              <a:noFill/>
              <a:ln w="31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Line 81"/>
              <p:cNvSpPr>
                <a:spLocks noChangeShapeType="1"/>
              </p:cNvSpPr>
              <p:nvPr/>
            </p:nvSpPr>
            <p:spPr bwMode="auto">
              <a:xfrm>
                <a:off x="480" y="1776"/>
                <a:ext cx="2064" cy="0"/>
              </a:xfrm>
              <a:prstGeom prst="line">
                <a:avLst/>
              </a:prstGeom>
              <a:noFill/>
              <a:ln w="31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Line 82"/>
              <p:cNvSpPr>
                <a:spLocks noChangeShapeType="1"/>
              </p:cNvSpPr>
              <p:nvPr/>
            </p:nvSpPr>
            <p:spPr bwMode="auto">
              <a:xfrm>
                <a:off x="480" y="1200"/>
                <a:ext cx="0" cy="576"/>
              </a:xfrm>
              <a:prstGeom prst="line">
                <a:avLst/>
              </a:prstGeom>
              <a:noFill/>
              <a:ln w="31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Line 83"/>
              <p:cNvSpPr>
                <a:spLocks noChangeShapeType="1"/>
              </p:cNvSpPr>
              <p:nvPr/>
            </p:nvSpPr>
            <p:spPr bwMode="auto">
              <a:xfrm>
                <a:off x="2544" y="1200"/>
                <a:ext cx="0" cy="576"/>
              </a:xfrm>
              <a:prstGeom prst="line">
                <a:avLst/>
              </a:prstGeom>
              <a:noFill/>
              <a:ln w="31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Line 84"/>
              <p:cNvSpPr>
                <a:spLocks noChangeShapeType="1"/>
              </p:cNvSpPr>
              <p:nvPr/>
            </p:nvSpPr>
            <p:spPr bwMode="auto">
              <a:xfrm>
                <a:off x="1231" y="1200"/>
                <a:ext cx="0" cy="28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Line 85"/>
              <p:cNvSpPr>
                <a:spLocks noChangeShapeType="1"/>
              </p:cNvSpPr>
              <p:nvPr/>
            </p:nvSpPr>
            <p:spPr bwMode="auto">
              <a:xfrm>
                <a:off x="1776" y="1200"/>
                <a:ext cx="0" cy="28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Line 86"/>
              <p:cNvSpPr>
                <a:spLocks noChangeShapeType="1"/>
              </p:cNvSpPr>
              <p:nvPr/>
            </p:nvSpPr>
            <p:spPr bwMode="auto">
              <a:xfrm>
                <a:off x="480" y="1488"/>
                <a:ext cx="2064" cy="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Line 87"/>
              <p:cNvSpPr>
                <a:spLocks noChangeShapeType="1"/>
              </p:cNvSpPr>
              <p:nvPr/>
            </p:nvSpPr>
            <p:spPr bwMode="auto">
              <a:xfrm>
                <a:off x="1488" y="1488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7" name="Line 88"/>
            <p:cNvSpPr>
              <a:spLocks noChangeShapeType="1"/>
            </p:cNvSpPr>
            <p:nvPr/>
          </p:nvSpPr>
          <p:spPr bwMode="auto">
            <a:xfrm>
              <a:off x="2636" y="2431"/>
              <a:ext cx="0" cy="3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Line 89"/>
            <p:cNvSpPr>
              <a:spLocks noChangeShapeType="1"/>
            </p:cNvSpPr>
            <p:nvPr/>
          </p:nvSpPr>
          <p:spPr bwMode="auto">
            <a:xfrm>
              <a:off x="3047" y="2431"/>
              <a:ext cx="41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1" name="AutoShape 90"/>
          <p:cNvSpPr>
            <a:spLocks noChangeArrowheads="1"/>
          </p:cNvSpPr>
          <p:nvPr/>
        </p:nvSpPr>
        <p:spPr bwMode="auto">
          <a:xfrm>
            <a:off x="6518430" y="3375127"/>
            <a:ext cx="2438400" cy="914400"/>
          </a:xfrm>
          <a:prstGeom prst="wedgeRectCallout">
            <a:avLst>
              <a:gd name="adj1" fmla="val -76042"/>
              <a:gd name="adj2" fmla="val 1041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稀疏矩阵的加减运算容易实现</a:t>
            </a:r>
          </a:p>
        </p:txBody>
      </p:sp>
    </p:spTree>
    <p:extLst>
      <p:ext uri="{BB962C8B-B14F-4D97-AF65-F5344CB8AC3E}">
        <p14:creationId xmlns:p14="http://schemas.microsoft.com/office/powerpoint/2010/main" val="4044511794"/>
      </p:ext>
    </p:extLst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3075D-D6D7-471F-98FC-BAE0A90185CF}" type="slidenum">
              <a:rPr lang="en-US" altLang="zh-CN" smtClean="0"/>
              <a:pPr/>
              <a:t>65</a:t>
            </a:fld>
            <a:endParaRPr lang="en-US" altLang="zh-CN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304800" y="228600"/>
            <a:ext cx="4038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法</a:t>
            </a:r>
            <a:r>
              <a:rPr kumimoji="1" lang="en-US" altLang="zh-CN" sz="28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3</a:t>
            </a:r>
            <a:r>
              <a:rPr kumimoji="1" lang="zh-CN" altLang="en-US" sz="28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：</a:t>
            </a: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</a:rPr>
              <a:t>用</a:t>
            </a:r>
            <a:r>
              <a:rPr kumimoji="1" lang="zh-CN" altLang="en-US" sz="28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三元组矩阵</a:t>
            </a: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</a:rPr>
              <a:t>表示：</a:t>
            </a:r>
          </a:p>
        </p:txBody>
      </p:sp>
      <p:grpSp>
        <p:nvGrpSpPr>
          <p:cNvPr id="22" name="Group 3"/>
          <p:cNvGrpSpPr>
            <a:grpSpLocks/>
          </p:cNvGrpSpPr>
          <p:nvPr/>
        </p:nvGrpSpPr>
        <p:grpSpPr bwMode="auto">
          <a:xfrm>
            <a:off x="5562600" y="304800"/>
            <a:ext cx="3124200" cy="2362200"/>
            <a:chOff x="1536" y="480"/>
            <a:chExt cx="2304" cy="2160"/>
          </a:xfrm>
        </p:grpSpPr>
        <p:sp>
          <p:nvSpPr>
            <p:cNvPr id="23" name="AutoShape 4"/>
            <p:cNvSpPr>
              <a:spLocks/>
            </p:cNvSpPr>
            <p:nvPr/>
          </p:nvSpPr>
          <p:spPr bwMode="auto">
            <a:xfrm>
              <a:off x="1536" y="480"/>
              <a:ext cx="48" cy="2160"/>
            </a:xfrm>
            <a:prstGeom prst="leftBracket">
              <a:avLst>
                <a:gd name="adj" fmla="val 375000"/>
              </a:avLst>
            </a:prstGeom>
            <a:noFill/>
            <a:ln w="38100">
              <a:solidFill>
                <a:srgbClr val="BADE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AutoShape 5"/>
            <p:cNvSpPr>
              <a:spLocks/>
            </p:cNvSpPr>
            <p:nvPr/>
          </p:nvSpPr>
          <p:spPr bwMode="auto">
            <a:xfrm>
              <a:off x="3792" y="480"/>
              <a:ext cx="48" cy="2160"/>
            </a:xfrm>
            <a:prstGeom prst="rightBracket">
              <a:avLst>
                <a:gd name="adj" fmla="val 375000"/>
              </a:avLst>
            </a:prstGeom>
            <a:noFill/>
            <a:ln w="38100">
              <a:solidFill>
                <a:srgbClr val="BADE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1656" y="480"/>
              <a:ext cx="2040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C4D7DE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</a:t>
              </a:r>
              <a:r>
                <a:rPr kumimoji="1" lang="en-US" altLang="zh-CN" sz="2400" b="1" i="0" u="none" strike="noStrike" kern="0" cap="none" spc="0" normalizeH="0" baseline="-6000" noProof="0">
                  <a:ln>
                    <a:noFill/>
                  </a:ln>
                  <a:solidFill>
                    <a:srgbClr val="C4D7DE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 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12    9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C4D7DE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0    0    0</a:t>
              </a: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1680" y="864"/>
              <a:ext cx="2016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C4D7DE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</a:t>
              </a:r>
              <a:r>
                <a:rPr kumimoji="1" lang="en-US" altLang="zh-CN" sz="2400" b="1" i="0" u="none" strike="noStrike" kern="0" cap="none" spc="0" normalizeH="0" baseline="-6000" noProof="0">
                  <a:ln>
                    <a:noFill/>
                  </a:ln>
                  <a:solidFill>
                    <a:srgbClr val="C4D7DE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   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C4D7DE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0     0    0    0    0</a:t>
              </a:r>
            </a:p>
          </p:txBody>
        </p:sp>
        <p:sp>
          <p:nvSpPr>
            <p:cNvPr id="27" name="Rectangle 8"/>
            <p:cNvSpPr>
              <a:spLocks noChangeArrowheads="1"/>
            </p:cNvSpPr>
            <p:nvPr/>
          </p:nvSpPr>
          <p:spPr bwMode="auto">
            <a:xfrm>
              <a:off x="1656" y="1248"/>
              <a:ext cx="1992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99FF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-3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C4D7DE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0     0    0   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14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C4D7DE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0</a:t>
              </a:r>
            </a:p>
          </p:txBody>
        </p:sp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>
              <a:off x="1680" y="1632"/>
              <a:ext cx="206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C4D7DE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</a:t>
              </a:r>
              <a:r>
                <a:rPr kumimoji="1" lang="en-US" altLang="zh-CN" sz="2400" b="1" i="0" u="none" strike="noStrike" kern="0" cap="none" spc="0" normalizeH="0" baseline="-6000" noProof="0">
                  <a:ln>
                    <a:noFill/>
                  </a:ln>
                  <a:solidFill>
                    <a:srgbClr val="C4D7DE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 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C4D7DE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0    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24 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C4D7DE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0    0    0</a:t>
              </a: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1680" y="2016"/>
              <a:ext cx="2112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C4D7DE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</a:t>
              </a:r>
              <a:r>
                <a:rPr kumimoji="1" lang="en-US" altLang="zh-CN" sz="2400" b="1" i="0" u="none" strike="noStrike" kern="0" cap="none" spc="0" normalizeH="0" baseline="-6000" noProof="0">
                  <a:ln>
                    <a:noFill/>
                  </a:ln>
                  <a:solidFill>
                    <a:srgbClr val="C4D7DE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 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18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C4D7DE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0    0    0    0</a:t>
              </a: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1680" y="2352"/>
              <a:ext cx="206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15</a:t>
              </a:r>
              <a:r>
                <a:rPr kumimoji="1" lang="en-US" altLang="zh-CN" sz="2400" b="1" i="0" u="none" strike="noStrike" kern="0" cap="none" spc="0" normalizeH="0" baseline="-6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</a:t>
              </a:r>
              <a:r>
                <a:rPr kumimoji="1" lang="en-US" altLang="zh-CN" sz="2400" b="1" i="0" u="none" strike="noStrike" kern="0" cap="none" spc="0" normalizeH="0" baseline="-6000" noProof="0">
                  <a:ln>
                    <a:noFill/>
                  </a:ln>
                  <a:solidFill>
                    <a:srgbClr val="C4D7DE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C4D7DE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0    0    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-7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C4D7DE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0    0</a:t>
              </a:r>
            </a:p>
          </p:txBody>
        </p:sp>
      </p:grpSp>
      <p:graphicFrame>
        <p:nvGraphicFramePr>
          <p:cNvPr id="31" name="Group 12"/>
          <p:cNvGraphicFramePr>
            <a:graphicFrameLocks noGrp="1"/>
          </p:cNvGraphicFramePr>
          <p:nvPr/>
        </p:nvGraphicFramePr>
        <p:xfrm>
          <a:off x="533400" y="1600200"/>
          <a:ext cx="4495800" cy="3797304"/>
        </p:xfrm>
        <a:graphic>
          <a:graphicData uri="http://schemas.openxmlformats.org/drawingml/2006/table">
            <a:tbl>
              <a:tblPr/>
              <a:tblGrid>
                <a:gridCol w="147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663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663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663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663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663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663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663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2" name="Rectangle 51"/>
          <p:cNvSpPr>
            <a:spLocks noChangeArrowheads="1"/>
          </p:cNvSpPr>
          <p:nvPr/>
        </p:nvSpPr>
        <p:spPr bwMode="auto">
          <a:xfrm>
            <a:off x="5638800" y="2971800"/>
            <a:ext cx="3124200" cy="19177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solidFill>
                  <a:srgbClr val="0000FF"/>
                </a:solidFill>
                <a:latin typeface="宋体" pitchFamily="2" charset="-122"/>
              </a:rPr>
              <a:t>注意：</a:t>
            </a:r>
            <a:r>
              <a:rPr kumimoji="1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为更可靠描述，通常再加一行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/>
                <a:ea typeface="楷体_GB2312" pitchFamily="49" charset="-122"/>
              </a:rPr>
              <a:t>“</a:t>
            </a:r>
            <a:r>
              <a:rPr kumimoji="1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总体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/>
                <a:ea typeface="楷体_GB2312" pitchFamily="49" charset="-122"/>
              </a:rPr>
              <a:t>”</a:t>
            </a:r>
            <a:r>
              <a:rPr kumimoji="1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信息：即总行数、总列数、非零元素总个数</a:t>
            </a:r>
          </a:p>
        </p:txBody>
      </p:sp>
      <p:graphicFrame>
        <p:nvGraphicFramePr>
          <p:cNvPr id="33" name="Group 52"/>
          <p:cNvGraphicFramePr>
            <a:graphicFrameLocks noGrp="1"/>
          </p:cNvGraphicFramePr>
          <p:nvPr/>
        </p:nvGraphicFramePr>
        <p:xfrm>
          <a:off x="533400" y="1143000"/>
          <a:ext cx="4495800" cy="457200"/>
        </p:xfrm>
        <a:graphic>
          <a:graphicData uri="http://schemas.openxmlformats.org/drawingml/2006/table">
            <a:tbl>
              <a:tblPr/>
              <a:tblGrid>
                <a:gridCol w="147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Group 62"/>
          <p:cNvGraphicFramePr>
            <a:graphicFrameLocks noGrp="1"/>
          </p:cNvGraphicFramePr>
          <p:nvPr/>
        </p:nvGraphicFramePr>
        <p:xfrm>
          <a:off x="533400" y="685800"/>
          <a:ext cx="4495800" cy="457200"/>
        </p:xfrm>
        <a:graphic>
          <a:graphicData uri="http://schemas.openxmlformats.org/drawingml/2006/table">
            <a:tbl>
              <a:tblPr/>
              <a:tblGrid>
                <a:gridCol w="147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i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j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value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Rectangle 74"/>
          <p:cNvSpPr>
            <a:spLocks noChangeArrowheads="1"/>
          </p:cNvSpPr>
          <p:nvPr/>
        </p:nvSpPr>
        <p:spPr bwMode="auto">
          <a:xfrm>
            <a:off x="526072" y="5638800"/>
            <a:ext cx="4122738" cy="466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rPr>
              <a:t>稀疏矩阵压缩存储的缺点：</a:t>
            </a:r>
          </a:p>
        </p:txBody>
      </p:sp>
      <p:graphicFrame>
        <p:nvGraphicFramePr>
          <p:cNvPr id="36" name="Group 75"/>
          <p:cNvGraphicFramePr>
            <a:graphicFrameLocks noGrp="1"/>
          </p:cNvGraphicFramePr>
          <p:nvPr/>
        </p:nvGraphicFramePr>
        <p:xfrm>
          <a:off x="304800" y="1219200"/>
          <a:ext cx="304800" cy="4267202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325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663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913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713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125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00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125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713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7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1325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7" name="AutoShape 105"/>
          <p:cNvSpPr>
            <a:spLocks noChangeArrowheads="1"/>
          </p:cNvSpPr>
          <p:nvPr/>
        </p:nvSpPr>
        <p:spPr bwMode="auto">
          <a:xfrm>
            <a:off x="5340100" y="5195630"/>
            <a:ext cx="3609460" cy="1143000"/>
          </a:xfrm>
          <a:prstGeom prst="wedgeEllipseCallout">
            <a:avLst>
              <a:gd name="adj1" fmla="val -68241"/>
              <a:gd name="adj2" fmla="val 9861"/>
            </a:avLst>
          </a:prstGeom>
          <a:solidFill>
            <a:srgbClr val="CCFFFF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rPr>
              <a:t>将失去随机存取功能   ！</a:t>
            </a:r>
          </a:p>
        </p:txBody>
      </p:sp>
    </p:spTree>
    <p:extLst>
      <p:ext uri="{BB962C8B-B14F-4D97-AF65-F5344CB8AC3E}">
        <p14:creationId xmlns:p14="http://schemas.microsoft.com/office/powerpoint/2010/main" val="4025354624"/>
      </p:ext>
    </p:extLst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3075D-D6D7-471F-98FC-BAE0A90185CF}" type="slidenum">
              <a:rPr lang="en-US" altLang="zh-CN" smtClean="0"/>
              <a:pPr/>
              <a:t>66</a:t>
            </a:fld>
            <a:endParaRPr lang="en-US" altLang="zh-CN"/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685800" y="457200"/>
            <a:ext cx="7431088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400" b="1">
                <a:solidFill>
                  <a:srgbClr val="FF0066"/>
                </a:solidFill>
                <a:latin typeface="黑体" pitchFamily="2" charset="-122"/>
                <a:ea typeface="黑体" pitchFamily="2" charset="-122"/>
              </a:rPr>
              <a:t>例</a:t>
            </a:r>
            <a:r>
              <a:rPr kumimoji="1" lang="en-US" altLang="zh-CN" sz="2400" b="1">
                <a:solidFill>
                  <a:srgbClr val="FF0066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kumimoji="1" lang="zh-CN" altLang="en-US" sz="2400" b="1">
                <a:solidFill>
                  <a:srgbClr val="FF0066"/>
                </a:solidFill>
                <a:latin typeface="黑体" pitchFamily="2" charset="-122"/>
                <a:ea typeface="黑体" pitchFamily="2" charset="-122"/>
              </a:rPr>
              <a:t>：</a:t>
            </a:r>
            <a:r>
              <a:rPr kumimoji="1" lang="zh-CN" altLang="en-US" sz="2400" b="1">
                <a:latin typeface="Times New Roman" pitchFamily="18" charset="0"/>
              </a:rPr>
              <a:t>下面的三元组表表示一个稀疏矩阵，试还原出它的稀疏矩阵。 </a:t>
            </a:r>
          </a:p>
        </p:txBody>
      </p:sp>
      <p:graphicFrame>
        <p:nvGraphicFramePr>
          <p:cNvPr id="31" name="Group 3"/>
          <p:cNvGraphicFramePr>
            <a:graphicFrameLocks noGrp="1"/>
          </p:cNvGraphicFramePr>
          <p:nvPr/>
        </p:nvGraphicFramePr>
        <p:xfrm>
          <a:off x="842963" y="2225675"/>
          <a:ext cx="4495800" cy="3333753"/>
        </p:xfrm>
        <a:graphic>
          <a:graphicData uri="http://schemas.openxmlformats.org/drawingml/2006/table">
            <a:tbl>
              <a:tblPr/>
              <a:tblGrid>
                <a:gridCol w="147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663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663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663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663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663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775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2" name="Group 37"/>
          <p:cNvGraphicFramePr>
            <a:graphicFrameLocks noGrp="1"/>
          </p:cNvGraphicFramePr>
          <p:nvPr/>
        </p:nvGraphicFramePr>
        <p:xfrm>
          <a:off x="842963" y="1776413"/>
          <a:ext cx="4495800" cy="485775"/>
        </p:xfrm>
        <a:graphic>
          <a:graphicData uri="http://schemas.openxmlformats.org/drawingml/2006/table">
            <a:tbl>
              <a:tblPr/>
              <a:tblGrid>
                <a:gridCol w="147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5775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i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j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value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Group 49"/>
          <p:cNvGraphicFramePr>
            <a:graphicFrameLocks noGrp="1"/>
          </p:cNvGraphicFramePr>
          <p:nvPr/>
        </p:nvGraphicFramePr>
        <p:xfrm>
          <a:off x="530225" y="2400300"/>
          <a:ext cx="388938" cy="3332164"/>
        </p:xfrm>
        <a:graphic>
          <a:graphicData uri="http://schemas.openxmlformats.org/drawingml/2006/table">
            <a:tbl>
              <a:tblPr/>
              <a:tblGrid>
                <a:gridCol w="388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325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663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913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713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125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00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125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4" name="Group 74"/>
          <p:cNvGraphicFramePr>
            <a:graphicFrameLocks noGrp="1"/>
          </p:cNvGraphicFramePr>
          <p:nvPr/>
        </p:nvGraphicFramePr>
        <p:xfrm>
          <a:off x="842963" y="2222500"/>
          <a:ext cx="4495800" cy="457200"/>
        </p:xfrm>
        <a:graphic>
          <a:graphicData uri="http://schemas.openxmlformats.org/drawingml/2006/table">
            <a:tbl>
              <a:tblPr/>
              <a:tblGrid>
                <a:gridCol w="147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5" name="Group 84"/>
          <p:cNvGrpSpPr>
            <a:grpSpLocks/>
          </p:cNvGrpSpPr>
          <p:nvPr/>
        </p:nvGrpSpPr>
        <p:grpSpPr bwMode="auto">
          <a:xfrm>
            <a:off x="5570538" y="2671763"/>
            <a:ext cx="2928937" cy="2409825"/>
            <a:chOff x="3586" y="1230"/>
            <a:chExt cx="1845" cy="1518"/>
          </a:xfrm>
        </p:grpSpPr>
        <p:grpSp>
          <p:nvGrpSpPr>
            <p:cNvPr id="36" name="Group 85"/>
            <p:cNvGrpSpPr>
              <a:grpSpLocks/>
            </p:cNvGrpSpPr>
            <p:nvPr/>
          </p:nvGrpSpPr>
          <p:grpSpPr bwMode="auto">
            <a:xfrm>
              <a:off x="3586" y="1230"/>
              <a:ext cx="1360" cy="1518"/>
              <a:chOff x="3586" y="1230"/>
              <a:chExt cx="1360" cy="1518"/>
            </a:xfrm>
          </p:grpSpPr>
          <p:sp>
            <p:nvSpPr>
              <p:cNvPr id="43" name="AutoShape 86"/>
              <p:cNvSpPr>
                <a:spLocks/>
              </p:cNvSpPr>
              <p:nvPr/>
            </p:nvSpPr>
            <p:spPr bwMode="auto">
              <a:xfrm>
                <a:off x="3586" y="1230"/>
                <a:ext cx="41" cy="1488"/>
              </a:xfrm>
              <a:prstGeom prst="leftBracket">
                <a:avLst>
                  <a:gd name="adj" fmla="val 302439"/>
                </a:avLst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AutoShape 87"/>
              <p:cNvSpPr>
                <a:spLocks/>
              </p:cNvSpPr>
              <p:nvPr/>
            </p:nvSpPr>
            <p:spPr bwMode="auto">
              <a:xfrm>
                <a:off x="4905" y="1260"/>
                <a:ext cx="41" cy="1488"/>
              </a:xfrm>
              <a:prstGeom prst="rightBracket">
                <a:avLst>
                  <a:gd name="adj" fmla="val 302439"/>
                </a:avLst>
              </a:prstGeom>
              <a:noFill/>
              <a:ln w="38100">
                <a:solidFill>
                  <a:srgbClr val="99003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7" name="Rectangle 88"/>
            <p:cNvSpPr>
              <a:spLocks noChangeArrowheads="1"/>
            </p:cNvSpPr>
            <p:nvPr/>
          </p:nvSpPr>
          <p:spPr bwMode="auto">
            <a:xfrm>
              <a:off x="3607" y="1242"/>
              <a:ext cx="1742" cy="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0</a:t>
              </a:r>
              <a:r>
                <a:rPr kumimoji="1" lang="en-US" altLang="zh-CN" sz="2400" b="1" i="0" u="none" strike="noStrike" kern="0" cap="none" spc="0" normalizeH="0" baseline="-6000" noProof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  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0    0    0</a:t>
              </a:r>
            </a:p>
          </p:txBody>
        </p:sp>
        <p:sp>
          <p:nvSpPr>
            <p:cNvPr id="38" name="Rectangle 89"/>
            <p:cNvSpPr>
              <a:spLocks noChangeArrowheads="1"/>
            </p:cNvSpPr>
            <p:nvPr/>
          </p:nvSpPr>
          <p:spPr bwMode="auto">
            <a:xfrm>
              <a:off x="3627" y="1507"/>
              <a:ext cx="1722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0</a:t>
              </a:r>
              <a:r>
                <a:rPr kumimoji="1" lang="en-US" altLang="zh-CN" sz="2400" b="1" i="0" u="none" strike="noStrike" kern="0" cap="none" spc="0" normalizeH="0" baseline="-6000" noProof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  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0    0    0</a:t>
              </a:r>
            </a:p>
          </p:txBody>
        </p:sp>
        <p:sp>
          <p:nvSpPr>
            <p:cNvPr id="39" name="Rectangle 90"/>
            <p:cNvSpPr>
              <a:spLocks noChangeArrowheads="1"/>
            </p:cNvSpPr>
            <p:nvPr/>
          </p:nvSpPr>
          <p:spPr bwMode="auto">
            <a:xfrm>
              <a:off x="3607" y="1771"/>
              <a:ext cx="1701" cy="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0    0    0    0</a:t>
              </a:r>
            </a:p>
          </p:txBody>
        </p:sp>
        <p:sp>
          <p:nvSpPr>
            <p:cNvPr id="40" name="Rectangle 91"/>
            <p:cNvSpPr>
              <a:spLocks noChangeArrowheads="1"/>
            </p:cNvSpPr>
            <p:nvPr/>
          </p:nvSpPr>
          <p:spPr bwMode="auto">
            <a:xfrm>
              <a:off x="3627" y="2036"/>
              <a:ext cx="1763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0</a:t>
              </a:r>
              <a:r>
                <a:rPr kumimoji="1" lang="en-US" altLang="zh-CN" sz="2400" b="1" i="0" u="none" strike="noStrike" kern="0" cap="none" spc="0" normalizeH="0" baseline="-6000" noProof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 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0    0    0</a:t>
              </a:r>
            </a:p>
          </p:txBody>
        </p:sp>
        <p:sp>
          <p:nvSpPr>
            <p:cNvPr id="41" name="Rectangle 92"/>
            <p:cNvSpPr>
              <a:spLocks noChangeArrowheads="1"/>
            </p:cNvSpPr>
            <p:nvPr/>
          </p:nvSpPr>
          <p:spPr bwMode="auto">
            <a:xfrm>
              <a:off x="3627" y="2300"/>
              <a:ext cx="1804" cy="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0</a:t>
              </a:r>
              <a:r>
                <a:rPr kumimoji="1" lang="en-US" altLang="zh-CN" sz="2400" b="1" i="0" u="none" strike="noStrike" kern="0" cap="none" spc="0" normalizeH="0" baseline="-6000" noProof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 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0    0    0</a:t>
              </a:r>
            </a:p>
          </p:txBody>
        </p:sp>
        <p:sp>
          <p:nvSpPr>
            <p:cNvPr id="42" name="Rectangle 93"/>
            <p:cNvSpPr>
              <a:spLocks noChangeArrowheads="1"/>
            </p:cNvSpPr>
            <p:nvPr/>
          </p:nvSpPr>
          <p:spPr bwMode="auto">
            <a:xfrm>
              <a:off x="3627" y="2532"/>
              <a:ext cx="1763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0</a:t>
              </a:r>
              <a:r>
                <a:rPr kumimoji="1" lang="en-US" altLang="zh-CN" sz="2400" b="1" i="0" u="none" strike="noStrike" kern="0" cap="none" spc="0" normalizeH="0" baseline="-6000" noProof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 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0    0    0</a:t>
              </a:r>
            </a:p>
          </p:txBody>
        </p:sp>
      </p:grpSp>
      <p:sp>
        <p:nvSpPr>
          <p:cNvPr id="45" name="Rectangle 104"/>
          <p:cNvSpPr>
            <a:spLocks noChangeArrowheads="1"/>
          </p:cNvSpPr>
          <p:nvPr/>
        </p:nvSpPr>
        <p:spPr bwMode="auto">
          <a:xfrm>
            <a:off x="5435600" y="2420938"/>
            <a:ext cx="2592388" cy="30241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46" name="Group 94"/>
          <p:cNvGrpSpPr>
            <a:grpSpLocks/>
          </p:cNvGrpSpPr>
          <p:nvPr/>
        </p:nvGrpSpPr>
        <p:grpSpPr bwMode="auto">
          <a:xfrm>
            <a:off x="6084888" y="2492375"/>
            <a:ext cx="2946400" cy="2409825"/>
            <a:chOff x="3243" y="2234"/>
            <a:chExt cx="1845" cy="1518"/>
          </a:xfrm>
        </p:grpSpPr>
        <p:sp>
          <p:nvSpPr>
            <p:cNvPr id="47" name="Rectangle 95"/>
            <p:cNvSpPr>
              <a:spLocks noChangeArrowheads="1"/>
            </p:cNvSpPr>
            <p:nvPr/>
          </p:nvSpPr>
          <p:spPr bwMode="auto">
            <a:xfrm>
              <a:off x="3264" y="2246"/>
              <a:ext cx="1742" cy="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72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0</a:t>
              </a:r>
              <a:r>
                <a:rPr kumimoji="1" lang="en-US" altLang="zh-CN" sz="2400" b="1" i="0" u="none" strike="noStrike" kern="0" cap="none" spc="0" normalizeH="0" baseline="-6000" noProof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  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2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0    0</a:t>
              </a:r>
            </a:p>
          </p:txBody>
        </p:sp>
        <p:sp>
          <p:nvSpPr>
            <p:cNvPr id="48" name="Rectangle 96"/>
            <p:cNvSpPr>
              <a:spLocks noChangeArrowheads="1"/>
            </p:cNvSpPr>
            <p:nvPr/>
          </p:nvSpPr>
          <p:spPr bwMode="auto">
            <a:xfrm>
              <a:off x="3284" y="2511"/>
              <a:ext cx="1722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72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12</a:t>
              </a:r>
              <a:r>
                <a:rPr kumimoji="1" lang="en-US" altLang="zh-CN" sz="2400" b="1" i="0" u="none" strike="noStrike" kern="0" cap="none" spc="0" normalizeH="0" baseline="-6000" noProof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  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0    0    0</a:t>
              </a:r>
            </a:p>
          </p:txBody>
        </p:sp>
        <p:sp>
          <p:nvSpPr>
            <p:cNvPr id="49" name="Rectangle 97"/>
            <p:cNvSpPr>
              <a:spLocks noChangeArrowheads="1"/>
            </p:cNvSpPr>
            <p:nvPr/>
          </p:nvSpPr>
          <p:spPr bwMode="auto">
            <a:xfrm>
              <a:off x="3264" y="2775"/>
              <a:ext cx="1701" cy="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72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3 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0    0    0</a:t>
              </a:r>
            </a:p>
          </p:txBody>
        </p:sp>
        <p:sp>
          <p:nvSpPr>
            <p:cNvPr id="50" name="Rectangle 98"/>
            <p:cNvSpPr>
              <a:spLocks noChangeArrowheads="1"/>
            </p:cNvSpPr>
            <p:nvPr/>
          </p:nvSpPr>
          <p:spPr bwMode="auto">
            <a:xfrm>
              <a:off x="3284" y="3040"/>
              <a:ext cx="1763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72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0</a:t>
              </a:r>
              <a:r>
                <a:rPr kumimoji="1" lang="en-US" altLang="zh-CN" sz="2400" b="1" i="0" u="none" strike="noStrike" kern="0" cap="none" spc="0" normalizeH="0" baseline="-6000" noProof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 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0    0    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4</a:t>
              </a:r>
            </a:p>
          </p:txBody>
        </p:sp>
        <p:sp>
          <p:nvSpPr>
            <p:cNvPr id="51" name="Rectangle 99"/>
            <p:cNvSpPr>
              <a:spLocks noChangeArrowheads="1"/>
            </p:cNvSpPr>
            <p:nvPr/>
          </p:nvSpPr>
          <p:spPr bwMode="auto">
            <a:xfrm>
              <a:off x="3284" y="3304"/>
              <a:ext cx="1804" cy="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72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0</a:t>
              </a:r>
              <a:r>
                <a:rPr kumimoji="1" lang="en-US" altLang="zh-CN" sz="2400" b="1" i="0" u="none" strike="noStrike" kern="0" cap="none" spc="0" normalizeH="0" baseline="-6000" noProof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 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    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6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0</a:t>
              </a:r>
            </a:p>
          </p:txBody>
        </p:sp>
        <p:sp>
          <p:nvSpPr>
            <p:cNvPr id="52" name="Rectangle 100"/>
            <p:cNvSpPr>
              <a:spLocks noChangeArrowheads="1"/>
            </p:cNvSpPr>
            <p:nvPr/>
          </p:nvSpPr>
          <p:spPr bwMode="auto">
            <a:xfrm>
              <a:off x="3284" y="3536"/>
              <a:ext cx="1763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72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16</a:t>
              </a:r>
              <a:r>
                <a:rPr kumimoji="1" lang="en-US" altLang="zh-CN" sz="2400" b="1" i="0" u="none" strike="noStrike" kern="0" cap="none" spc="0" normalizeH="0" baseline="-6000" noProof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 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0    0    0</a:t>
              </a:r>
            </a:p>
          </p:txBody>
        </p:sp>
        <p:grpSp>
          <p:nvGrpSpPr>
            <p:cNvPr id="53" name="Group 101"/>
            <p:cNvGrpSpPr>
              <a:grpSpLocks/>
            </p:cNvGrpSpPr>
            <p:nvPr/>
          </p:nvGrpSpPr>
          <p:grpSpPr bwMode="auto">
            <a:xfrm>
              <a:off x="3243" y="2234"/>
              <a:ext cx="1360" cy="1518"/>
              <a:chOff x="3586" y="1230"/>
              <a:chExt cx="1360" cy="1518"/>
            </a:xfrm>
          </p:grpSpPr>
          <p:sp>
            <p:nvSpPr>
              <p:cNvPr id="54" name="AutoShape 102"/>
              <p:cNvSpPr>
                <a:spLocks/>
              </p:cNvSpPr>
              <p:nvPr/>
            </p:nvSpPr>
            <p:spPr bwMode="auto">
              <a:xfrm>
                <a:off x="3586" y="1230"/>
                <a:ext cx="41" cy="1488"/>
              </a:xfrm>
              <a:prstGeom prst="leftBracket">
                <a:avLst>
                  <a:gd name="adj" fmla="val 302439"/>
                </a:avLst>
              </a:prstGeom>
              <a:solidFill>
                <a:srgbClr val="FFFFFF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" name="AutoShape 103"/>
              <p:cNvSpPr>
                <a:spLocks/>
              </p:cNvSpPr>
              <p:nvPr/>
            </p:nvSpPr>
            <p:spPr bwMode="auto">
              <a:xfrm>
                <a:off x="4905" y="1260"/>
                <a:ext cx="41" cy="1488"/>
              </a:xfrm>
              <a:prstGeom prst="rightBracket">
                <a:avLst>
                  <a:gd name="adj" fmla="val 302439"/>
                </a:avLst>
              </a:prstGeom>
              <a:solidFill>
                <a:srgbClr val="FFFFFF"/>
              </a:solidFill>
              <a:ln w="38100">
                <a:solidFill>
                  <a:srgbClr val="99003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2326929"/>
      </p:ext>
    </p:extLst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3075D-D6D7-471F-98FC-BAE0A90185CF}" type="slidenum">
              <a:rPr lang="en-US" altLang="zh-CN" smtClean="0"/>
              <a:pPr/>
              <a:t>67</a:t>
            </a:fld>
            <a:endParaRPr lang="en-US" altLang="zh-CN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52400" y="158750"/>
            <a:ext cx="6075363" cy="519113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zh-CN" altLang="en-US" sz="28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法</a:t>
            </a:r>
            <a:r>
              <a:rPr lang="en-US" altLang="zh-CN" sz="28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4</a:t>
            </a:r>
            <a:r>
              <a:rPr lang="zh-CN" altLang="en-US" sz="28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：</a:t>
            </a:r>
            <a:r>
              <a:rPr lang="zh-CN" altLang="en-US" sz="2800" b="1">
                <a:solidFill>
                  <a:schemeClr val="tx1"/>
                </a:solidFill>
                <a:ea typeface="楷体_GB2312" pitchFamily="49" charset="-122"/>
              </a:rPr>
              <a:t>用</a:t>
            </a:r>
            <a:r>
              <a:rPr lang="zh-CN" altLang="en-US" sz="2800" b="1">
                <a:solidFill>
                  <a:srgbClr val="FF3300"/>
                </a:solidFill>
                <a:ea typeface="楷体_GB2312" pitchFamily="49" charset="-122"/>
              </a:rPr>
              <a:t>带辅助向量的三元组</a:t>
            </a:r>
            <a:r>
              <a:rPr lang="zh-CN" altLang="en-US" sz="2800" b="1">
                <a:solidFill>
                  <a:schemeClr val="tx1"/>
                </a:solidFill>
                <a:ea typeface="楷体_GB2312" pitchFamily="49" charset="-122"/>
              </a:rPr>
              <a:t>表示。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1371600"/>
            <a:ext cx="6011863" cy="1447800"/>
          </a:xfrm>
          <a:prstGeom prst="rect">
            <a:avLst/>
          </a:prstGeom>
        </p:spPr>
        <p:txBody>
          <a:bodyPr/>
          <a:lstStyle>
            <a:lvl1pPr marL="319088" indent="-319088" algn="l" rtl="0" fontAlgn="base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fontAlgn="base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fontAlgn="base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1B587C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4E854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0" indent="-381000">
              <a:lnSpc>
                <a:spcPct val="90000"/>
              </a:lnSpc>
              <a:buFontTx/>
              <a:buNone/>
            </a:pPr>
            <a:r>
              <a:rPr lang="en-US" altLang="zh-CN" sz="2200" b="1">
                <a:solidFill>
                  <a:srgbClr val="FF0066"/>
                </a:solidFill>
              </a:rPr>
              <a:t>   </a:t>
            </a:r>
            <a:r>
              <a:rPr lang="zh-CN" altLang="en-US" sz="2200" b="1">
                <a:solidFill>
                  <a:srgbClr val="FF0066"/>
                </a:solidFill>
              </a:rPr>
              <a:t>方法：</a:t>
            </a:r>
            <a:r>
              <a:rPr lang="zh-CN" altLang="en-US" sz="2200" b="1">
                <a:solidFill>
                  <a:srgbClr val="99FF33"/>
                </a:solidFill>
              </a:rPr>
              <a:t> </a:t>
            </a:r>
            <a:r>
              <a:rPr lang="zh-CN" altLang="en-US" sz="2200" b="1">
                <a:solidFill>
                  <a:srgbClr val="0000FF"/>
                </a:solidFill>
              </a:rPr>
              <a:t>增加</a:t>
            </a:r>
            <a:r>
              <a:rPr lang="en-US" altLang="zh-CN" sz="2200" b="1">
                <a:solidFill>
                  <a:srgbClr val="0000FF"/>
                </a:solidFill>
              </a:rPr>
              <a:t>2</a:t>
            </a:r>
            <a:r>
              <a:rPr lang="zh-CN" altLang="en-US" sz="2200" b="1">
                <a:solidFill>
                  <a:srgbClr val="0000FF"/>
                </a:solidFill>
              </a:rPr>
              <a:t>个辅助向量：</a:t>
            </a:r>
          </a:p>
          <a:p>
            <a:pPr marL="381000" indent="-381000">
              <a:lnSpc>
                <a:spcPct val="90000"/>
              </a:lnSpc>
              <a:buFontTx/>
              <a:buNone/>
            </a:pPr>
            <a:r>
              <a:rPr lang="zh-CN" altLang="en-US" sz="2200" b="1">
                <a:ea typeface="楷体_GB2312" pitchFamily="49" charset="-122"/>
              </a:rPr>
              <a:t>① 记录每行非</a:t>
            </a:r>
            <a:r>
              <a:rPr lang="en-US" altLang="zh-CN" sz="2200" b="1">
                <a:ea typeface="楷体_GB2312" pitchFamily="49" charset="-122"/>
              </a:rPr>
              <a:t>0</a:t>
            </a:r>
            <a:r>
              <a:rPr lang="zh-CN" altLang="en-US" sz="2200" b="1">
                <a:ea typeface="楷体_GB2312" pitchFamily="49" charset="-122"/>
              </a:rPr>
              <a:t>元素个数，用</a:t>
            </a:r>
            <a:r>
              <a:rPr lang="en-US" altLang="zh-CN" sz="2200" b="1">
                <a:solidFill>
                  <a:srgbClr val="0000FF"/>
                </a:solidFill>
                <a:ea typeface="楷体_GB2312" pitchFamily="49" charset="-122"/>
              </a:rPr>
              <a:t>NUM</a:t>
            </a:r>
            <a:r>
              <a:rPr lang="zh-CN" altLang="en-US" sz="2200" b="1">
                <a:solidFill>
                  <a:srgbClr val="0000FF"/>
                </a:solidFill>
                <a:ea typeface="楷体_GB2312" pitchFamily="49" charset="-122"/>
              </a:rPr>
              <a:t>（</a:t>
            </a:r>
            <a:r>
              <a:rPr lang="en-US" altLang="zh-CN" sz="2200" b="1">
                <a:solidFill>
                  <a:srgbClr val="0000FF"/>
                </a:solidFill>
                <a:ea typeface="楷体_GB2312" pitchFamily="49" charset="-122"/>
              </a:rPr>
              <a:t>i</a:t>
            </a:r>
            <a:r>
              <a:rPr lang="zh-CN" altLang="en-US" sz="2200" b="1">
                <a:solidFill>
                  <a:srgbClr val="0000FF"/>
                </a:solidFill>
                <a:ea typeface="楷体_GB2312" pitchFamily="49" charset="-122"/>
              </a:rPr>
              <a:t>）</a:t>
            </a:r>
            <a:r>
              <a:rPr lang="zh-CN" altLang="en-US" sz="2200" b="1">
                <a:ea typeface="楷体_GB2312" pitchFamily="49" charset="-122"/>
              </a:rPr>
              <a:t>表示；</a:t>
            </a:r>
          </a:p>
          <a:p>
            <a:pPr marL="381000" indent="-381000">
              <a:lnSpc>
                <a:spcPct val="90000"/>
              </a:lnSpc>
              <a:buFontTx/>
              <a:buNone/>
            </a:pPr>
            <a:r>
              <a:rPr lang="zh-CN" altLang="en-US" sz="2200" b="1">
                <a:ea typeface="楷体_GB2312" pitchFamily="49" charset="-122"/>
              </a:rPr>
              <a:t> ② 记录稀疏矩阵中每行第一个非</a:t>
            </a:r>
            <a:r>
              <a:rPr lang="en-US" altLang="zh-CN" sz="2200" b="1">
                <a:ea typeface="楷体_GB2312" pitchFamily="49" charset="-122"/>
              </a:rPr>
              <a:t>0</a:t>
            </a:r>
            <a:r>
              <a:rPr lang="zh-CN" altLang="en-US" sz="2200" b="1">
                <a:ea typeface="楷体_GB2312" pitchFamily="49" charset="-122"/>
              </a:rPr>
              <a:t>元素在</a:t>
            </a:r>
            <a:r>
              <a:rPr lang="zh-CN" altLang="en-US" sz="2200" b="1">
                <a:solidFill>
                  <a:srgbClr val="0000FF"/>
                </a:solidFill>
                <a:ea typeface="楷体_GB2312" pitchFamily="49" charset="-122"/>
              </a:rPr>
              <a:t>三元组中的行号，</a:t>
            </a:r>
            <a:r>
              <a:rPr lang="zh-CN" altLang="en-US" sz="2200" b="1">
                <a:ea typeface="楷体_GB2312" pitchFamily="49" charset="-122"/>
              </a:rPr>
              <a:t>用</a:t>
            </a:r>
            <a:r>
              <a:rPr lang="en-US" altLang="zh-CN" sz="2200" b="1">
                <a:solidFill>
                  <a:srgbClr val="FF0066"/>
                </a:solidFill>
                <a:ea typeface="楷体_GB2312" pitchFamily="49" charset="-122"/>
              </a:rPr>
              <a:t>POS</a:t>
            </a:r>
            <a:r>
              <a:rPr lang="zh-CN" altLang="en-US" sz="2200" b="1">
                <a:solidFill>
                  <a:srgbClr val="FF0066"/>
                </a:solidFill>
                <a:ea typeface="楷体_GB2312" pitchFamily="49" charset="-122"/>
              </a:rPr>
              <a:t>（</a:t>
            </a:r>
            <a:r>
              <a:rPr lang="en-US" altLang="zh-CN" sz="2200" b="1">
                <a:solidFill>
                  <a:srgbClr val="FF0066"/>
                </a:solidFill>
                <a:ea typeface="楷体_GB2312" pitchFamily="49" charset="-122"/>
              </a:rPr>
              <a:t>i</a:t>
            </a:r>
            <a:r>
              <a:rPr lang="zh-CN" altLang="en-US" sz="2200" b="1">
                <a:solidFill>
                  <a:srgbClr val="FF0066"/>
                </a:solidFill>
                <a:ea typeface="楷体_GB2312" pitchFamily="49" charset="-122"/>
              </a:rPr>
              <a:t>）</a:t>
            </a:r>
            <a:r>
              <a:rPr lang="zh-CN" altLang="en-US" sz="2200" b="1">
                <a:ea typeface="楷体_GB2312" pitchFamily="49" charset="-122"/>
              </a:rPr>
              <a:t>表示。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800600" y="41148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kumimoji="1" lang="en-US" altLang="zh-CN" sz="2400">
                <a:solidFill>
                  <a:srgbClr val="FF0066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114800" y="41148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kumimoji="1" lang="en-US" altLang="zh-CN" sz="2400">
                <a:solidFill>
                  <a:srgbClr val="FF0066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581400" y="4114800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kumimoji="1" lang="en-US" altLang="zh-CN" sz="2400">
                <a:solidFill>
                  <a:srgbClr val="FF0066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971800" y="41148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kumimoji="1" lang="en-US" altLang="zh-CN" sz="2400">
                <a:solidFill>
                  <a:srgbClr val="FF0066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752600" y="41148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kumimoji="1" lang="en-US" altLang="zh-CN" sz="2400">
                <a:solidFill>
                  <a:srgbClr val="FF0066"/>
                </a:solidFill>
                <a:latin typeface="Times New Roman" pitchFamily="18" charset="0"/>
              </a:rPr>
              <a:t>1</a:t>
            </a:r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611188" y="3213100"/>
            <a:ext cx="4724400" cy="1371600"/>
            <a:chOff x="432" y="2016"/>
            <a:chExt cx="2976" cy="864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024" y="2304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solidFill>
                    <a:srgbClr val="0000FF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92" y="2304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solidFill>
                    <a:srgbClr val="0000FF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2256" y="2304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solidFill>
                    <a:srgbClr val="0000FF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872" y="2304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solidFill>
                    <a:srgbClr val="0000FF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1488" y="2304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solidFill>
                    <a:srgbClr val="0000FF"/>
                  </a:solidFill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104" y="2304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solidFill>
                    <a:srgbClr val="0000FF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432" y="2304"/>
              <a:ext cx="6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r>
                <a:rPr kumimoji="1" lang="en-US" altLang="zh-CN" sz="2000" b="1">
                  <a:solidFill>
                    <a:srgbClr val="0000FF"/>
                  </a:solidFill>
                  <a:latin typeface="Times New Roman" pitchFamily="18" charset="0"/>
                </a:rPr>
                <a:t>NUM( i)</a:t>
              </a: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3024" y="2016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2592" y="2016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256" y="2016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1872" y="2016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488" y="2592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kumimoji="1" lang="en-US" sz="2400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432" y="2592"/>
              <a:ext cx="6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r>
                <a:rPr kumimoji="1" lang="en-US" altLang="zh-CN" sz="2000" b="1">
                  <a:solidFill>
                    <a:srgbClr val="FF0066"/>
                  </a:solidFill>
                  <a:latin typeface="Times New Roman" pitchFamily="18" charset="0"/>
                </a:rPr>
                <a:t>POS( i )</a:t>
              </a: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1488" y="2016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104" y="2016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432" y="2016"/>
              <a:ext cx="6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000" b="1">
                  <a:latin typeface="Times New Roman" pitchFamily="18" charset="0"/>
                </a:rPr>
                <a:t>i</a:t>
              </a: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432" y="2016"/>
              <a:ext cx="2976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28"/>
            <p:cNvSpPr>
              <a:spLocks noChangeShapeType="1"/>
            </p:cNvSpPr>
            <p:nvPr/>
          </p:nvSpPr>
          <p:spPr bwMode="auto">
            <a:xfrm>
              <a:off x="432" y="2880"/>
              <a:ext cx="2976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>
              <a:off x="432" y="2016"/>
              <a:ext cx="0" cy="864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>
              <a:off x="3408" y="2016"/>
              <a:ext cx="0" cy="864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31"/>
            <p:cNvSpPr>
              <a:spLocks noChangeShapeType="1"/>
            </p:cNvSpPr>
            <p:nvPr/>
          </p:nvSpPr>
          <p:spPr bwMode="auto">
            <a:xfrm>
              <a:off x="1104" y="2016"/>
              <a:ext cx="0" cy="86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1488" y="2016"/>
              <a:ext cx="0" cy="86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432" y="2304"/>
              <a:ext cx="2976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1872" y="2016"/>
              <a:ext cx="0" cy="86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2256" y="2016"/>
              <a:ext cx="0" cy="86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2592" y="2016"/>
              <a:ext cx="0" cy="86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3024" y="2016"/>
              <a:ext cx="0" cy="86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432" y="2592"/>
              <a:ext cx="2976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6096000" y="76200"/>
            <a:ext cx="2819400" cy="2133600"/>
            <a:chOff x="1536" y="480"/>
            <a:chExt cx="2304" cy="2160"/>
          </a:xfrm>
        </p:grpSpPr>
        <p:sp>
          <p:nvSpPr>
            <p:cNvPr id="41" name="AutoShape 40"/>
            <p:cNvSpPr>
              <a:spLocks/>
            </p:cNvSpPr>
            <p:nvPr/>
          </p:nvSpPr>
          <p:spPr bwMode="auto">
            <a:xfrm>
              <a:off x="1536" y="480"/>
              <a:ext cx="48" cy="2160"/>
            </a:xfrm>
            <a:prstGeom prst="leftBracket">
              <a:avLst>
                <a:gd name="adj" fmla="val 375000"/>
              </a:avLst>
            </a:prstGeom>
            <a:noFill/>
            <a:ln w="38100">
              <a:solidFill>
                <a:srgbClr val="BADE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AutoShape 41"/>
            <p:cNvSpPr>
              <a:spLocks/>
            </p:cNvSpPr>
            <p:nvPr/>
          </p:nvSpPr>
          <p:spPr bwMode="auto">
            <a:xfrm>
              <a:off x="3792" y="480"/>
              <a:ext cx="48" cy="2160"/>
            </a:xfrm>
            <a:prstGeom prst="rightBracket">
              <a:avLst>
                <a:gd name="adj" fmla="val 375000"/>
              </a:avLst>
            </a:prstGeom>
            <a:noFill/>
            <a:ln w="38100">
              <a:solidFill>
                <a:srgbClr val="BADE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1656" y="480"/>
              <a:ext cx="2040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400" b="1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0</a:t>
              </a:r>
              <a:r>
                <a:rPr kumimoji="1" lang="en-US" altLang="zh-CN" sz="2400" b="1" baseline="-6000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     </a:t>
              </a:r>
              <a:r>
                <a:rPr kumimoji="1" lang="en-US" altLang="zh-CN" sz="2400" b="1">
                  <a:solidFill>
                    <a:srgbClr val="FF00FF"/>
                  </a:solidFill>
                  <a:latin typeface="Times New Roman" pitchFamily="18" charset="0"/>
                  <a:ea typeface="黑体" pitchFamily="2" charset="-122"/>
                </a:rPr>
                <a:t>12</a:t>
              </a:r>
              <a:r>
                <a:rPr kumimoji="1" lang="en-US" altLang="zh-CN" sz="2400" b="1">
                  <a:solidFill>
                    <a:srgbClr val="99FF33"/>
                  </a:solidFill>
                  <a:latin typeface="Times New Roman" pitchFamily="18" charset="0"/>
                  <a:ea typeface="黑体" pitchFamily="2" charset="-122"/>
                </a:rPr>
                <a:t>    </a:t>
              </a:r>
              <a:r>
                <a:rPr kumimoji="1" lang="en-US" altLang="zh-CN" sz="2400" b="1">
                  <a:solidFill>
                    <a:srgbClr val="00CC00"/>
                  </a:solidFill>
                  <a:latin typeface="Times New Roman" pitchFamily="18" charset="0"/>
                  <a:ea typeface="黑体" pitchFamily="2" charset="-122"/>
                </a:rPr>
                <a:t>9 </a:t>
              </a:r>
              <a:r>
                <a:rPr kumimoji="1" lang="en-US" altLang="zh-CN" sz="2400" b="1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   0    0    0</a:t>
              </a: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1680" y="864"/>
              <a:ext cx="2016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400" b="1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0</a:t>
              </a:r>
              <a:r>
                <a:rPr kumimoji="1" lang="en-US" altLang="zh-CN" sz="2400" b="1" baseline="-6000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       </a:t>
              </a:r>
              <a:r>
                <a:rPr kumimoji="1" lang="en-US" altLang="zh-CN" sz="2400" b="1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0     0    0    0    0</a:t>
              </a: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1656" y="1248"/>
              <a:ext cx="1992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400" b="1">
                  <a:solidFill>
                    <a:srgbClr val="99FF33"/>
                  </a:solidFill>
                  <a:latin typeface="Times New Roman" pitchFamily="18" charset="0"/>
                  <a:ea typeface="黑体" pitchFamily="2" charset="-122"/>
                </a:rPr>
                <a:t>  </a:t>
              </a:r>
              <a:r>
                <a:rPr kumimoji="1" lang="en-US" altLang="zh-CN" sz="2400" b="1">
                  <a:solidFill>
                    <a:srgbClr val="00CC00"/>
                  </a:solidFill>
                  <a:latin typeface="Times New Roman" pitchFamily="18" charset="0"/>
                  <a:ea typeface="黑体" pitchFamily="2" charset="-122"/>
                </a:rPr>
                <a:t>-3</a:t>
              </a:r>
              <a:r>
                <a:rPr kumimoji="1" lang="en-US" altLang="zh-CN" sz="2400" b="1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    0     0    0   </a:t>
              </a:r>
              <a:r>
                <a:rPr kumimoji="1" lang="en-US" altLang="zh-CN" sz="2400" b="1">
                  <a:solidFill>
                    <a:srgbClr val="00CC00"/>
                  </a:solidFill>
                  <a:latin typeface="Times New Roman" pitchFamily="18" charset="0"/>
                  <a:ea typeface="黑体" pitchFamily="2" charset="-122"/>
                </a:rPr>
                <a:t>14</a:t>
              </a:r>
              <a:r>
                <a:rPr kumimoji="1" lang="en-US" altLang="zh-CN" sz="2400" b="1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   0</a:t>
              </a: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1680" y="1632"/>
              <a:ext cx="206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400" b="1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0</a:t>
              </a:r>
              <a:r>
                <a:rPr kumimoji="1" lang="en-US" altLang="zh-CN" sz="2400" b="1" baseline="-6000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     </a:t>
              </a:r>
              <a:r>
                <a:rPr kumimoji="1" lang="en-US" altLang="zh-CN" sz="2400" b="1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 0    </a:t>
              </a:r>
              <a:r>
                <a:rPr kumimoji="1" lang="en-US" altLang="zh-CN" sz="2400" b="1">
                  <a:solidFill>
                    <a:srgbClr val="00CC00"/>
                  </a:solidFill>
                  <a:latin typeface="Times New Roman" pitchFamily="18" charset="0"/>
                  <a:ea typeface="黑体" pitchFamily="2" charset="-122"/>
                </a:rPr>
                <a:t>24</a:t>
              </a:r>
              <a:r>
                <a:rPr kumimoji="1" lang="en-US" altLang="zh-CN" sz="2400" b="1">
                  <a:solidFill>
                    <a:srgbClr val="C64BD3"/>
                  </a:solidFill>
                  <a:latin typeface="Times New Roman" pitchFamily="18" charset="0"/>
                  <a:ea typeface="黑体" pitchFamily="2" charset="-122"/>
                </a:rPr>
                <a:t> </a:t>
              </a:r>
              <a:r>
                <a:rPr kumimoji="1" lang="en-US" altLang="zh-CN" sz="2400" b="1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   0    0    0</a:t>
              </a: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1680" y="2016"/>
              <a:ext cx="2112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400" b="1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0</a:t>
              </a:r>
              <a:r>
                <a:rPr kumimoji="1" lang="en-US" altLang="zh-CN" sz="2400" b="1" baseline="-6000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     </a:t>
              </a:r>
              <a:r>
                <a:rPr kumimoji="1" lang="en-US" altLang="zh-CN" sz="2400" b="1">
                  <a:solidFill>
                    <a:srgbClr val="00CC00"/>
                  </a:solidFill>
                  <a:latin typeface="Times New Roman" pitchFamily="18" charset="0"/>
                  <a:ea typeface="黑体" pitchFamily="2" charset="-122"/>
                </a:rPr>
                <a:t>18</a:t>
              </a:r>
              <a:r>
                <a:rPr kumimoji="1" lang="en-US" altLang="zh-CN" sz="2400" b="1">
                  <a:solidFill>
                    <a:srgbClr val="99FF33"/>
                  </a:solidFill>
                  <a:latin typeface="Times New Roman" pitchFamily="18" charset="0"/>
                  <a:ea typeface="黑体" pitchFamily="2" charset="-122"/>
                </a:rPr>
                <a:t> </a:t>
              </a:r>
              <a:r>
                <a:rPr kumimoji="1" lang="en-US" altLang="zh-CN" sz="2400" b="1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   0    0    0    0</a:t>
              </a:r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1680" y="2352"/>
              <a:ext cx="206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400" b="1">
                  <a:solidFill>
                    <a:srgbClr val="00CC00"/>
                  </a:solidFill>
                  <a:latin typeface="Times New Roman" pitchFamily="18" charset="0"/>
                  <a:ea typeface="黑体" pitchFamily="2" charset="-122"/>
                </a:rPr>
                <a:t>15</a:t>
              </a:r>
              <a:r>
                <a:rPr kumimoji="1" lang="en-US" altLang="zh-CN" sz="2400" b="1" baseline="-6000">
                  <a:solidFill>
                    <a:srgbClr val="00CC00"/>
                  </a:solidFill>
                  <a:latin typeface="Times New Roman" pitchFamily="18" charset="0"/>
                  <a:ea typeface="黑体" pitchFamily="2" charset="-122"/>
                </a:rPr>
                <a:t> </a:t>
              </a:r>
              <a:r>
                <a:rPr kumimoji="1" lang="en-US" altLang="zh-CN" sz="2400" b="1" baseline="-6000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    </a:t>
              </a:r>
              <a:r>
                <a:rPr kumimoji="1" lang="en-US" altLang="zh-CN" sz="2400" b="1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0    0    </a:t>
              </a:r>
              <a:r>
                <a:rPr kumimoji="1" lang="en-US" altLang="zh-CN" sz="2400" b="1">
                  <a:solidFill>
                    <a:srgbClr val="00CC00"/>
                  </a:solidFill>
                  <a:latin typeface="Times New Roman" pitchFamily="18" charset="0"/>
                  <a:ea typeface="黑体" pitchFamily="2" charset="-122"/>
                </a:rPr>
                <a:t>-7</a:t>
              </a:r>
              <a:r>
                <a:rPr kumimoji="1" lang="en-US" altLang="zh-CN" sz="2400" b="1">
                  <a:solidFill>
                    <a:srgbClr val="C4D7DE"/>
                  </a:solidFill>
                  <a:latin typeface="Times New Roman" pitchFamily="18" charset="0"/>
                  <a:ea typeface="黑体" pitchFamily="2" charset="-122"/>
                </a:rPr>
                <a:t>    0    0</a:t>
              </a:r>
            </a:p>
          </p:txBody>
        </p:sp>
      </p:grpSp>
      <p:grpSp>
        <p:nvGrpSpPr>
          <p:cNvPr id="49" name="Group 48"/>
          <p:cNvGrpSpPr>
            <a:grpSpLocks/>
          </p:cNvGrpSpPr>
          <p:nvPr/>
        </p:nvGrpSpPr>
        <p:grpSpPr bwMode="auto">
          <a:xfrm>
            <a:off x="6516688" y="2276475"/>
            <a:ext cx="2286000" cy="3416300"/>
            <a:chOff x="2688" y="1352"/>
            <a:chExt cx="2832" cy="2968"/>
          </a:xfrm>
        </p:grpSpPr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4446" y="4021"/>
              <a:ext cx="1074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-7</a:t>
              </a:r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3616" y="4021"/>
              <a:ext cx="830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2688" y="4021"/>
              <a:ext cx="928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4446" y="3722"/>
              <a:ext cx="1074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15</a:t>
              </a:r>
            </a:p>
          </p:txBody>
        </p:sp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3616" y="3722"/>
              <a:ext cx="830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2688" y="3722"/>
              <a:ext cx="928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4446" y="3423"/>
              <a:ext cx="1074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18</a:t>
              </a:r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3616" y="3423"/>
              <a:ext cx="830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2688" y="3423"/>
              <a:ext cx="928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4446" y="3124"/>
              <a:ext cx="1074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24</a:t>
              </a:r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3616" y="3124"/>
              <a:ext cx="830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2688" y="3124"/>
              <a:ext cx="928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4446" y="2825"/>
              <a:ext cx="1074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14</a:t>
              </a:r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3616" y="2825"/>
              <a:ext cx="830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2688" y="2825"/>
              <a:ext cx="928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4446" y="2526"/>
              <a:ext cx="1074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-3</a:t>
              </a: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3616" y="2526"/>
              <a:ext cx="830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2688" y="2526"/>
              <a:ext cx="928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446" y="2227"/>
              <a:ext cx="1074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9</a:t>
              </a:r>
            </a:p>
          </p:txBody>
        </p:sp>
        <p:sp>
          <p:nvSpPr>
            <p:cNvPr id="69" name="Rectangle 68"/>
            <p:cNvSpPr>
              <a:spLocks noChangeArrowheads="1"/>
            </p:cNvSpPr>
            <p:nvPr/>
          </p:nvSpPr>
          <p:spPr bwMode="auto">
            <a:xfrm>
              <a:off x="3616" y="2227"/>
              <a:ext cx="830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70" name="Rectangle 69"/>
            <p:cNvSpPr>
              <a:spLocks noChangeArrowheads="1"/>
            </p:cNvSpPr>
            <p:nvPr/>
          </p:nvSpPr>
          <p:spPr bwMode="auto">
            <a:xfrm>
              <a:off x="2688" y="2227"/>
              <a:ext cx="928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71" name="Rectangle 70"/>
            <p:cNvSpPr>
              <a:spLocks noChangeArrowheads="1"/>
            </p:cNvSpPr>
            <p:nvPr/>
          </p:nvSpPr>
          <p:spPr bwMode="auto">
            <a:xfrm>
              <a:off x="4446" y="1928"/>
              <a:ext cx="1074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solidFill>
                    <a:srgbClr val="FF00FF"/>
                  </a:solidFill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3616" y="1928"/>
              <a:ext cx="830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2688" y="1928"/>
              <a:ext cx="928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1 </a:t>
              </a:r>
            </a:p>
          </p:txBody>
        </p:sp>
        <p:sp>
          <p:nvSpPr>
            <p:cNvPr id="74" name="Line 73"/>
            <p:cNvSpPr>
              <a:spLocks noChangeShapeType="1"/>
            </p:cNvSpPr>
            <p:nvPr/>
          </p:nvSpPr>
          <p:spPr bwMode="auto">
            <a:xfrm>
              <a:off x="2688" y="1928"/>
              <a:ext cx="2832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74"/>
            <p:cNvSpPr>
              <a:spLocks noChangeShapeType="1"/>
            </p:cNvSpPr>
            <p:nvPr/>
          </p:nvSpPr>
          <p:spPr bwMode="auto">
            <a:xfrm>
              <a:off x="2688" y="4320"/>
              <a:ext cx="283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Line 75"/>
            <p:cNvSpPr>
              <a:spLocks noChangeShapeType="1"/>
            </p:cNvSpPr>
            <p:nvPr/>
          </p:nvSpPr>
          <p:spPr bwMode="auto">
            <a:xfrm>
              <a:off x="2688" y="2227"/>
              <a:ext cx="28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Line 76"/>
            <p:cNvSpPr>
              <a:spLocks noChangeShapeType="1"/>
            </p:cNvSpPr>
            <p:nvPr/>
          </p:nvSpPr>
          <p:spPr bwMode="auto">
            <a:xfrm>
              <a:off x="2688" y="2526"/>
              <a:ext cx="28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Line 77"/>
            <p:cNvSpPr>
              <a:spLocks noChangeShapeType="1"/>
            </p:cNvSpPr>
            <p:nvPr/>
          </p:nvSpPr>
          <p:spPr bwMode="auto">
            <a:xfrm>
              <a:off x="2688" y="2825"/>
              <a:ext cx="28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Line 78"/>
            <p:cNvSpPr>
              <a:spLocks noChangeShapeType="1"/>
            </p:cNvSpPr>
            <p:nvPr/>
          </p:nvSpPr>
          <p:spPr bwMode="auto">
            <a:xfrm>
              <a:off x="2688" y="3124"/>
              <a:ext cx="28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Line 79"/>
            <p:cNvSpPr>
              <a:spLocks noChangeShapeType="1"/>
            </p:cNvSpPr>
            <p:nvPr/>
          </p:nvSpPr>
          <p:spPr bwMode="auto">
            <a:xfrm>
              <a:off x="2688" y="3423"/>
              <a:ext cx="28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Line 80"/>
            <p:cNvSpPr>
              <a:spLocks noChangeShapeType="1"/>
            </p:cNvSpPr>
            <p:nvPr/>
          </p:nvSpPr>
          <p:spPr bwMode="auto">
            <a:xfrm>
              <a:off x="2688" y="3722"/>
              <a:ext cx="28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Line 81"/>
            <p:cNvSpPr>
              <a:spLocks noChangeShapeType="1"/>
            </p:cNvSpPr>
            <p:nvPr/>
          </p:nvSpPr>
          <p:spPr bwMode="auto">
            <a:xfrm>
              <a:off x="2688" y="4021"/>
              <a:ext cx="28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Line 82"/>
            <p:cNvSpPr>
              <a:spLocks noChangeShapeType="1"/>
            </p:cNvSpPr>
            <p:nvPr/>
          </p:nvSpPr>
          <p:spPr bwMode="auto">
            <a:xfrm>
              <a:off x="2688" y="1928"/>
              <a:ext cx="0" cy="239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Line 83"/>
            <p:cNvSpPr>
              <a:spLocks noChangeShapeType="1"/>
            </p:cNvSpPr>
            <p:nvPr/>
          </p:nvSpPr>
          <p:spPr bwMode="auto">
            <a:xfrm>
              <a:off x="3616" y="1928"/>
              <a:ext cx="0" cy="23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Line 84"/>
            <p:cNvSpPr>
              <a:spLocks noChangeShapeType="1"/>
            </p:cNvSpPr>
            <p:nvPr/>
          </p:nvSpPr>
          <p:spPr bwMode="auto">
            <a:xfrm>
              <a:off x="4446" y="1928"/>
              <a:ext cx="0" cy="23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Line 85"/>
            <p:cNvSpPr>
              <a:spLocks noChangeShapeType="1"/>
            </p:cNvSpPr>
            <p:nvPr/>
          </p:nvSpPr>
          <p:spPr bwMode="auto">
            <a:xfrm>
              <a:off x="5520" y="1928"/>
              <a:ext cx="0" cy="239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4446" y="1640"/>
              <a:ext cx="1074" cy="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solidFill>
                    <a:srgbClr val="800000"/>
                  </a:solidFill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auto">
            <a:xfrm>
              <a:off x="3616" y="1640"/>
              <a:ext cx="830" cy="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solidFill>
                    <a:srgbClr val="800000"/>
                  </a:solidFill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89" name="Rectangle 88"/>
            <p:cNvSpPr>
              <a:spLocks noChangeArrowheads="1"/>
            </p:cNvSpPr>
            <p:nvPr/>
          </p:nvSpPr>
          <p:spPr bwMode="auto">
            <a:xfrm>
              <a:off x="2688" y="1640"/>
              <a:ext cx="928" cy="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solidFill>
                    <a:srgbClr val="800000"/>
                  </a:solidFill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90" name="Line 89"/>
            <p:cNvSpPr>
              <a:spLocks noChangeShapeType="1"/>
            </p:cNvSpPr>
            <p:nvPr/>
          </p:nvSpPr>
          <p:spPr bwMode="auto">
            <a:xfrm>
              <a:off x="2688" y="1640"/>
              <a:ext cx="2832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Line 90"/>
            <p:cNvSpPr>
              <a:spLocks noChangeShapeType="1"/>
            </p:cNvSpPr>
            <p:nvPr/>
          </p:nvSpPr>
          <p:spPr bwMode="auto">
            <a:xfrm>
              <a:off x="2688" y="1928"/>
              <a:ext cx="2832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" name="Line 91"/>
            <p:cNvSpPr>
              <a:spLocks noChangeShapeType="1"/>
            </p:cNvSpPr>
            <p:nvPr/>
          </p:nvSpPr>
          <p:spPr bwMode="auto">
            <a:xfrm>
              <a:off x="2688" y="1640"/>
              <a:ext cx="0" cy="288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Line 92"/>
            <p:cNvSpPr>
              <a:spLocks noChangeShapeType="1"/>
            </p:cNvSpPr>
            <p:nvPr/>
          </p:nvSpPr>
          <p:spPr bwMode="auto">
            <a:xfrm>
              <a:off x="5520" y="1640"/>
              <a:ext cx="0" cy="288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Line 93"/>
            <p:cNvSpPr>
              <a:spLocks noChangeShapeType="1"/>
            </p:cNvSpPr>
            <p:nvPr/>
          </p:nvSpPr>
          <p:spPr bwMode="auto">
            <a:xfrm>
              <a:off x="3616" y="1640"/>
              <a:ext cx="0" cy="28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" name="Line 94"/>
            <p:cNvSpPr>
              <a:spLocks noChangeShapeType="1"/>
            </p:cNvSpPr>
            <p:nvPr/>
          </p:nvSpPr>
          <p:spPr bwMode="auto">
            <a:xfrm>
              <a:off x="4446" y="1640"/>
              <a:ext cx="0" cy="28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Rectangle 95"/>
            <p:cNvSpPr>
              <a:spLocks noChangeArrowheads="1"/>
            </p:cNvSpPr>
            <p:nvPr/>
          </p:nvSpPr>
          <p:spPr bwMode="auto">
            <a:xfrm>
              <a:off x="4446" y="1352"/>
              <a:ext cx="1074" cy="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v</a:t>
              </a:r>
            </a:p>
          </p:txBody>
        </p:sp>
        <p:sp>
          <p:nvSpPr>
            <p:cNvPr id="97" name="Rectangle 96"/>
            <p:cNvSpPr>
              <a:spLocks noChangeArrowheads="1"/>
            </p:cNvSpPr>
            <p:nvPr/>
          </p:nvSpPr>
          <p:spPr bwMode="auto">
            <a:xfrm>
              <a:off x="3616" y="1352"/>
              <a:ext cx="830" cy="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j</a:t>
              </a:r>
            </a:p>
          </p:txBody>
        </p:sp>
        <p:sp>
          <p:nvSpPr>
            <p:cNvPr id="98" name="Rectangle 97"/>
            <p:cNvSpPr>
              <a:spLocks noChangeArrowheads="1"/>
            </p:cNvSpPr>
            <p:nvPr/>
          </p:nvSpPr>
          <p:spPr bwMode="auto">
            <a:xfrm>
              <a:off x="2688" y="1352"/>
              <a:ext cx="928" cy="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en-US" altLang="zh-CN" sz="2400">
                  <a:latin typeface="Times New Roman" pitchFamily="18" charset="0"/>
                </a:rPr>
                <a:t>i</a:t>
              </a:r>
            </a:p>
          </p:txBody>
        </p:sp>
        <p:sp>
          <p:nvSpPr>
            <p:cNvPr id="99" name="Line 98"/>
            <p:cNvSpPr>
              <a:spLocks noChangeShapeType="1"/>
            </p:cNvSpPr>
            <p:nvPr/>
          </p:nvSpPr>
          <p:spPr bwMode="auto">
            <a:xfrm>
              <a:off x="2688" y="1352"/>
              <a:ext cx="928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Line 99"/>
            <p:cNvSpPr>
              <a:spLocks noChangeShapeType="1"/>
            </p:cNvSpPr>
            <p:nvPr/>
          </p:nvSpPr>
          <p:spPr bwMode="auto">
            <a:xfrm>
              <a:off x="2688" y="1640"/>
              <a:ext cx="928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Line 100"/>
            <p:cNvSpPr>
              <a:spLocks noChangeShapeType="1"/>
            </p:cNvSpPr>
            <p:nvPr/>
          </p:nvSpPr>
          <p:spPr bwMode="auto">
            <a:xfrm>
              <a:off x="2688" y="1352"/>
              <a:ext cx="0" cy="288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Line 101"/>
            <p:cNvSpPr>
              <a:spLocks noChangeShapeType="1"/>
            </p:cNvSpPr>
            <p:nvPr/>
          </p:nvSpPr>
          <p:spPr bwMode="auto">
            <a:xfrm>
              <a:off x="5520" y="1352"/>
              <a:ext cx="0" cy="288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Line 102"/>
            <p:cNvSpPr>
              <a:spLocks noChangeShapeType="1"/>
            </p:cNvSpPr>
            <p:nvPr/>
          </p:nvSpPr>
          <p:spPr bwMode="auto">
            <a:xfrm>
              <a:off x="3616" y="1352"/>
              <a:ext cx="830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" name="Line 103"/>
            <p:cNvSpPr>
              <a:spLocks noChangeShapeType="1"/>
            </p:cNvSpPr>
            <p:nvPr/>
          </p:nvSpPr>
          <p:spPr bwMode="auto">
            <a:xfrm>
              <a:off x="3616" y="1640"/>
              <a:ext cx="830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Line 104"/>
            <p:cNvSpPr>
              <a:spLocks noChangeShapeType="1"/>
            </p:cNvSpPr>
            <p:nvPr/>
          </p:nvSpPr>
          <p:spPr bwMode="auto">
            <a:xfrm>
              <a:off x="4446" y="1352"/>
              <a:ext cx="1074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" name="Line 105"/>
            <p:cNvSpPr>
              <a:spLocks noChangeShapeType="1"/>
            </p:cNvSpPr>
            <p:nvPr/>
          </p:nvSpPr>
          <p:spPr bwMode="auto">
            <a:xfrm>
              <a:off x="4446" y="1640"/>
              <a:ext cx="1074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07" name="Group 106"/>
          <p:cNvGraphicFramePr>
            <a:graphicFrameLocks noGrp="1"/>
          </p:cNvGraphicFramePr>
          <p:nvPr/>
        </p:nvGraphicFramePr>
        <p:xfrm>
          <a:off x="6172200" y="2743200"/>
          <a:ext cx="304800" cy="3048001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8" name="Rectangle 136"/>
          <p:cNvSpPr>
            <a:spLocks noChangeArrowheads="1"/>
          </p:cNvSpPr>
          <p:nvPr/>
        </p:nvSpPr>
        <p:spPr bwMode="auto">
          <a:xfrm>
            <a:off x="2514600" y="41148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>
                <a:solidFill>
                  <a:srgbClr val="FF0066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109" name="Rectangle 137"/>
          <p:cNvSpPr>
            <a:spLocks noChangeArrowheads="1"/>
          </p:cNvSpPr>
          <p:nvPr/>
        </p:nvSpPr>
        <p:spPr bwMode="auto">
          <a:xfrm>
            <a:off x="228600" y="609600"/>
            <a:ext cx="5562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solidFill>
                  <a:srgbClr val="FF0066"/>
                </a:solidFill>
                <a:latin typeface="Times New Roman" pitchFamily="18" charset="0"/>
              </a:rPr>
              <a:t>用途：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便于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高效访问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稀疏矩阵中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任一非零元素。</a:t>
            </a:r>
          </a:p>
        </p:txBody>
      </p:sp>
      <p:sp>
        <p:nvSpPr>
          <p:cNvPr id="110" name="Rectangle 138"/>
          <p:cNvSpPr>
            <a:spLocks noChangeArrowheads="1"/>
          </p:cNvSpPr>
          <p:nvPr/>
        </p:nvSpPr>
        <p:spPr bwMode="auto">
          <a:xfrm>
            <a:off x="533400" y="4800600"/>
            <a:ext cx="50292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solidFill>
                  <a:srgbClr val="0000FF"/>
                </a:solidFill>
                <a:latin typeface="宋体" pitchFamily="2" charset="-122"/>
              </a:rPr>
              <a:t>POS(i)</a:t>
            </a:r>
            <a:r>
              <a:rPr kumimoji="1" lang="zh-CN" altLang="en-US" sz="2000" b="1">
                <a:solidFill>
                  <a:srgbClr val="0000FF"/>
                </a:solidFill>
                <a:latin typeface="宋体" pitchFamily="2" charset="-122"/>
              </a:rPr>
              <a:t>如何计算？</a:t>
            </a:r>
          </a:p>
          <a:p>
            <a:r>
              <a:rPr kumimoji="1" lang="en-US" altLang="zh-CN" sz="2400" b="1">
                <a:latin typeface="Times New Roman" pitchFamily="18" charset="0"/>
              </a:rPr>
              <a:t>POS(1)</a:t>
            </a:r>
            <a:r>
              <a:rPr kumimoji="1" lang="zh-CN" altLang="en-US" sz="2400" b="1">
                <a:latin typeface="Times New Roman" pitchFamily="18" charset="0"/>
              </a:rPr>
              <a:t>＝</a:t>
            </a:r>
            <a:r>
              <a:rPr kumimoji="1" lang="en-US" altLang="zh-CN" sz="2400" b="1">
                <a:latin typeface="Times New Roman" pitchFamily="18" charset="0"/>
              </a:rPr>
              <a:t>1</a:t>
            </a:r>
          </a:p>
          <a:p>
            <a:r>
              <a:rPr kumimoji="1" lang="en-US" altLang="zh-CN" sz="2400" b="1">
                <a:latin typeface="Times New Roman" pitchFamily="18" charset="0"/>
              </a:rPr>
              <a:t>POS(i)</a:t>
            </a:r>
            <a:r>
              <a:rPr kumimoji="1" lang="zh-CN" altLang="en-US" sz="2400" b="1">
                <a:latin typeface="Times New Roman" pitchFamily="18" charset="0"/>
              </a:rPr>
              <a:t>＝</a:t>
            </a:r>
            <a:r>
              <a:rPr kumimoji="1" lang="en-US" altLang="zh-CN" sz="2400" b="1">
                <a:solidFill>
                  <a:srgbClr val="FF0066"/>
                </a:solidFill>
                <a:latin typeface="Times New Roman" pitchFamily="18" charset="0"/>
              </a:rPr>
              <a:t>POS(i-1</a:t>
            </a:r>
            <a:r>
              <a:rPr kumimoji="1" lang="en-US" altLang="zh-CN" sz="2400" b="1">
                <a:latin typeface="Times New Roman" pitchFamily="18" charset="0"/>
              </a:rPr>
              <a:t>)+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</a:rPr>
              <a:t>NUM(i-1)</a:t>
            </a:r>
          </a:p>
        </p:txBody>
      </p:sp>
      <p:sp>
        <p:nvSpPr>
          <p:cNvPr id="111" name="Line 139"/>
          <p:cNvSpPr>
            <a:spLocks noChangeShapeType="1"/>
          </p:cNvSpPr>
          <p:nvPr/>
        </p:nvSpPr>
        <p:spPr bwMode="auto">
          <a:xfrm flipH="1" flipV="1">
            <a:off x="2743200" y="4495800"/>
            <a:ext cx="533400" cy="9906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12" name="Group 140"/>
          <p:cNvGrpSpPr>
            <a:grpSpLocks/>
          </p:cNvGrpSpPr>
          <p:nvPr/>
        </p:nvGrpSpPr>
        <p:grpSpPr bwMode="auto">
          <a:xfrm>
            <a:off x="1219200" y="228600"/>
            <a:ext cx="4953000" cy="2895600"/>
            <a:chOff x="768" y="144"/>
            <a:chExt cx="3120" cy="1824"/>
          </a:xfrm>
        </p:grpSpPr>
        <p:sp>
          <p:nvSpPr>
            <p:cNvPr id="113" name="Line 141"/>
            <p:cNvSpPr>
              <a:spLocks noChangeShapeType="1"/>
            </p:cNvSpPr>
            <p:nvPr/>
          </p:nvSpPr>
          <p:spPr bwMode="auto">
            <a:xfrm flipH="1">
              <a:off x="768" y="1824"/>
              <a:ext cx="2928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Line 142"/>
            <p:cNvSpPr>
              <a:spLocks noChangeShapeType="1"/>
            </p:cNvSpPr>
            <p:nvPr/>
          </p:nvSpPr>
          <p:spPr bwMode="auto">
            <a:xfrm>
              <a:off x="3696" y="144"/>
              <a:ext cx="0" cy="168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" name="Line 143"/>
            <p:cNvSpPr>
              <a:spLocks noChangeShapeType="1"/>
            </p:cNvSpPr>
            <p:nvPr/>
          </p:nvSpPr>
          <p:spPr bwMode="auto">
            <a:xfrm>
              <a:off x="768" y="1824"/>
              <a:ext cx="0" cy="14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" name="Line 144"/>
            <p:cNvSpPr>
              <a:spLocks noChangeShapeType="1"/>
            </p:cNvSpPr>
            <p:nvPr/>
          </p:nvSpPr>
          <p:spPr bwMode="auto">
            <a:xfrm>
              <a:off x="3696" y="144"/>
              <a:ext cx="192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17" name="AutoShape 145"/>
          <p:cNvSpPr>
            <a:spLocks/>
          </p:cNvSpPr>
          <p:nvPr/>
        </p:nvSpPr>
        <p:spPr bwMode="auto">
          <a:xfrm>
            <a:off x="5715000" y="3048000"/>
            <a:ext cx="304800" cy="2514600"/>
          </a:xfrm>
          <a:prstGeom prst="leftBrace">
            <a:avLst>
              <a:gd name="adj1" fmla="val 68750"/>
              <a:gd name="adj2" fmla="val 50000"/>
            </a:avLst>
          </a:prstGeom>
          <a:noFill/>
          <a:ln w="34925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" name="AutoShape 146"/>
          <p:cNvSpPr>
            <a:spLocks noChangeArrowheads="1"/>
          </p:cNvSpPr>
          <p:nvPr/>
        </p:nvSpPr>
        <p:spPr bwMode="auto">
          <a:xfrm>
            <a:off x="4114800" y="4953000"/>
            <a:ext cx="1524000" cy="609600"/>
          </a:xfrm>
          <a:prstGeom prst="wedgeRoundRectCallout">
            <a:avLst>
              <a:gd name="adj1" fmla="val -141250"/>
              <a:gd name="adj2" fmla="val -20310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用途后述</a:t>
            </a:r>
          </a:p>
        </p:txBody>
      </p:sp>
    </p:spTree>
    <p:extLst>
      <p:ext uri="{BB962C8B-B14F-4D97-AF65-F5344CB8AC3E}">
        <p14:creationId xmlns:p14="http://schemas.microsoft.com/office/powerpoint/2010/main" val="3910540105"/>
      </p:ext>
    </p:extLst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稀疏矩阵的操作</a:t>
            </a:r>
            <a:r>
              <a:rPr lang="en-US" altLang="zh-CN" dirty="0"/>
              <a:t>(</a:t>
            </a:r>
            <a:r>
              <a:rPr lang="zh-CN" altLang="en-US" dirty="0"/>
              <a:t>转置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68</a:t>
            </a:fld>
            <a:endParaRPr lang="en-US" altLang="zh-CN"/>
          </a:p>
        </p:txBody>
      </p:sp>
      <p:grpSp>
        <p:nvGrpSpPr>
          <p:cNvPr id="44" name="Group 3"/>
          <p:cNvGrpSpPr>
            <a:grpSpLocks/>
          </p:cNvGrpSpPr>
          <p:nvPr/>
        </p:nvGrpSpPr>
        <p:grpSpPr bwMode="auto">
          <a:xfrm>
            <a:off x="1447800" y="1602640"/>
            <a:ext cx="2047240" cy="1717040"/>
            <a:chOff x="1536" y="480"/>
            <a:chExt cx="2304" cy="2160"/>
          </a:xfrm>
        </p:grpSpPr>
        <p:sp>
          <p:nvSpPr>
            <p:cNvPr id="45" name="AutoShape 4"/>
            <p:cNvSpPr>
              <a:spLocks/>
            </p:cNvSpPr>
            <p:nvPr/>
          </p:nvSpPr>
          <p:spPr bwMode="auto">
            <a:xfrm>
              <a:off x="1536" y="480"/>
              <a:ext cx="48" cy="2160"/>
            </a:xfrm>
            <a:prstGeom prst="leftBracket">
              <a:avLst>
                <a:gd name="adj" fmla="val 375000"/>
              </a:avLst>
            </a:prstGeom>
            <a:noFill/>
            <a:ln w="38100">
              <a:solidFill>
                <a:srgbClr val="BADE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AutoShape 5"/>
            <p:cNvSpPr>
              <a:spLocks/>
            </p:cNvSpPr>
            <p:nvPr/>
          </p:nvSpPr>
          <p:spPr bwMode="auto">
            <a:xfrm>
              <a:off x="3792" y="480"/>
              <a:ext cx="48" cy="2160"/>
            </a:xfrm>
            <a:prstGeom prst="rightBracket">
              <a:avLst>
                <a:gd name="adj" fmla="val 375000"/>
              </a:avLst>
            </a:prstGeom>
            <a:noFill/>
            <a:ln w="38100">
              <a:solidFill>
                <a:srgbClr val="BADE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Rectangle 6"/>
            <p:cNvSpPr>
              <a:spLocks noChangeArrowheads="1"/>
            </p:cNvSpPr>
            <p:nvPr/>
          </p:nvSpPr>
          <p:spPr bwMode="auto">
            <a:xfrm>
              <a:off x="1656" y="480"/>
              <a:ext cx="2040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</a:t>
              </a:r>
              <a:r>
                <a:rPr kumimoji="1" lang="en-US" altLang="zh-CN" sz="1200" b="1" i="0" u="none" strike="noStrike" kern="0" cap="none" spc="0" normalizeH="0" baseline="-600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</a:t>
              </a:r>
              <a:r>
                <a:rPr kumimoji="1" lang="en-US" altLang="zh-CN" sz="1200" b="1" i="0" u="none" strike="noStrike" kern="0" cap="none" spc="0" normalizeH="0" baseline="-600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12    9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0    0    0</a:t>
              </a:r>
            </a:p>
          </p:txBody>
        </p:sp>
        <p:sp>
          <p:nvSpPr>
            <p:cNvPr id="48" name="Rectangle 7"/>
            <p:cNvSpPr>
              <a:spLocks noChangeArrowheads="1"/>
            </p:cNvSpPr>
            <p:nvPr/>
          </p:nvSpPr>
          <p:spPr bwMode="auto">
            <a:xfrm>
              <a:off x="1680" y="864"/>
              <a:ext cx="2016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</a:t>
              </a:r>
              <a:r>
                <a:rPr kumimoji="1" lang="en-US" altLang="zh-CN" sz="1200" b="1" i="0" u="none" strike="noStrike" kern="0" cap="none" spc="0" normalizeH="0" baseline="-600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   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0     0    0    0    0</a:t>
              </a:r>
            </a:p>
          </p:txBody>
        </p:sp>
        <p:sp>
          <p:nvSpPr>
            <p:cNvPr id="49" name="Rectangle 8"/>
            <p:cNvSpPr>
              <a:spLocks noChangeArrowheads="1"/>
            </p:cNvSpPr>
            <p:nvPr/>
          </p:nvSpPr>
          <p:spPr bwMode="auto">
            <a:xfrm>
              <a:off x="1656" y="1248"/>
              <a:ext cx="1992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-3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 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0     0    0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14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0</a:t>
              </a:r>
            </a:p>
          </p:txBody>
        </p:sp>
        <p:sp>
          <p:nvSpPr>
            <p:cNvPr id="50" name="Rectangle 9"/>
            <p:cNvSpPr>
              <a:spLocks noChangeArrowheads="1"/>
            </p:cNvSpPr>
            <p:nvPr/>
          </p:nvSpPr>
          <p:spPr bwMode="auto">
            <a:xfrm>
              <a:off x="1680" y="1632"/>
              <a:ext cx="206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</a:t>
              </a:r>
              <a:r>
                <a:rPr kumimoji="1" lang="en-US" altLang="zh-CN" sz="1200" b="1" i="0" u="none" strike="noStrike" kern="0" cap="none" spc="0" normalizeH="0" baseline="-600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 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0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24 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0    0    0</a:t>
              </a:r>
            </a:p>
          </p:txBody>
        </p:sp>
        <p:sp>
          <p:nvSpPr>
            <p:cNvPr id="51" name="Rectangle 10"/>
            <p:cNvSpPr>
              <a:spLocks noChangeArrowheads="1"/>
            </p:cNvSpPr>
            <p:nvPr/>
          </p:nvSpPr>
          <p:spPr bwMode="auto">
            <a:xfrm>
              <a:off x="1680" y="2016"/>
              <a:ext cx="2112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</a:t>
              </a:r>
              <a:r>
                <a:rPr kumimoji="1" lang="en-US" altLang="zh-CN" sz="1200" b="1" i="0" u="none" strike="noStrike" kern="0" cap="none" spc="0" normalizeH="0" baseline="-600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</a:t>
              </a:r>
              <a:r>
                <a:rPr kumimoji="1" lang="en-US" altLang="zh-CN" sz="1200" b="1" i="0" u="none" strike="noStrike" kern="0" cap="none" spc="0" normalizeH="0" baseline="-600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</a:t>
              </a:r>
              <a:r>
                <a:rPr kumimoji="1" lang="en-US" altLang="zh-CN" sz="1200" b="1" i="0" u="none" strike="noStrike" kern="0" cap="none" spc="0" normalizeH="0" baseline="-6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18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0    0    0    0</a:t>
              </a:r>
            </a:p>
          </p:txBody>
        </p:sp>
        <p:sp>
          <p:nvSpPr>
            <p:cNvPr id="52" name="Rectangle 11"/>
            <p:cNvSpPr>
              <a:spLocks noChangeArrowheads="1"/>
            </p:cNvSpPr>
            <p:nvPr/>
          </p:nvSpPr>
          <p:spPr bwMode="auto">
            <a:xfrm>
              <a:off x="1680" y="2352"/>
              <a:ext cx="206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15</a:t>
              </a:r>
              <a:r>
                <a:rPr kumimoji="1" lang="en-US" altLang="zh-CN" sz="1200" b="1" i="0" u="none" strike="noStrike" kern="0" cap="none" spc="0" normalizeH="0" baseline="-6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</a:t>
              </a:r>
              <a:r>
                <a:rPr kumimoji="1" lang="en-US" altLang="zh-CN" sz="1200" b="1" i="0" u="none" strike="noStrike" kern="0" cap="none" spc="0" normalizeH="0" baseline="-600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0    0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-7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0    0</a:t>
              </a:r>
            </a:p>
          </p:txBody>
        </p:sp>
      </p:grpSp>
      <p:grpSp>
        <p:nvGrpSpPr>
          <p:cNvPr id="53" name="Group 12"/>
          <p:cNvGrpSpPr>
            <a:grpSpLocks/>
          </p:cNvGrpSpPr>
          <p:nvPr/>
        </p:nvGrpSpPr>
        <p:grpSpPr bwMode="auto">
          <a:xfrm>
            <a:off x="5410200" y="1602640"/>
            <a:ext cx="2113280" cy="1849120"/>
            <a:chOff x="1536" y="480"/>
            <a:chExt cx="2304" cy="2160"/>
          </a:xfrm>
        </p:grpSpPr>
        <p:sp>
          <p:nvSpPr>
            <p:cNvPr id="54" name="AutoShape 13"/>
            <p:cNvSpPr>
              <a:spLocks/>
            </p:cNvSpPr>
            <p:nvPr/>
          </p:nvSpPr>
          <p:spPr bwMode="auto">
            <a:xfrm>
              <a:off x="1536" y="480"/>
              <a:ext cx="48" cy="2160"/>
            </a:xfrm>
            <a:prstGeom prst="leftBracket">
              <a:avLst>
                <a:gd name="adj" fmla="val 375000"/>
              </a:avLst>
            </a:prstGeom>
            <a:noFill/>
            <a:ln w="38100">
              <a:solidFill>
                <a:srgbClr val="BADE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AutoShape 14"/>
            <p:cNvSpPr>
              <a:spLocks/>
            </p:cNvSpPr>
            <p:nvPr/>
          </p:nvSpPr>
          <p:spPr bwMode="auto">
            <a:xfrm>
              <a:off x="3792" y="480"/>
              <a:ext cx="48" cy="2160"/>
            </a:xfrm>
            <a:prstGeom prst="rightBracket">
              <a:avLst>
                <a:gd name="adj" fmla="val 375000"/>
              </a:avLst>
            </a:prstGeom>
            <a:noFill/>
            <a:ln w="38100">
              <a:solidFill>
                <a:srgbClr val="BADE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Rectangle 15"/>
            <p:cNvSpPr>
              <a:spLocks noChangeArrowheads="1"/>
            </p:cNvSpPr>
            <p:nvPr/>
          </p:nvSpPr>
          <p:spPr bwMode="auto">
            <a:xfrm>
              <a:off x="1656" y="480"/>
              <a:ext cx="2040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   </a:t>
              </a:r>
              <a:r>
                <a:rPr kumimoji="1" lang="en-US" altLang="zh-CN" sz="1200" b="1" i="0" u="none" strike="noStrike" kern="0" cap="none" spc="0" normalizeH="0" baseline="-600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   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–3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0    0    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15</a:t>
              </a:r>
            </a:p>
          </p:txBody>
        </p:sp>
        <p:sp>
          <p:nvSpPr>
            <p:cNvPr id="57" name="Rectangle 16"/>
            <p:cNvSpPr>
              <a:spLocks noChangeArrowheads="1"/>
            </p:cNvSpPr>
            <p:nvPr/>
          </p:nvSpPr>
          <p:spPr bwMode="auto">
            <a:xfrm>
              <a:off x="1680" y="864"/>
              <a:ext cx="2016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12</a:t>
              </a:r>
              <a:r>
                <a:rPr kumimoji="1" lang="en-US" altLang="zh-CN" sz="1200" b="1" i="0" u="none" strike="noStrike" kern="0" cap="none" spc="0" normalizeH="0" baseline="-600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 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0     0    0    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18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99FF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0</a:t>
              </a:r>
            </a:p>
          </p:txBody>
        </p:sp>
        <p:sp>
          <p:nvSpPr>
            <p:cNvPr id="58" name="Rectangle 17"/>
            <p:cNvSpPr>
              <a:spLocks noChangeArrowheads="1"/>
            </p:cNvSpPr>
            <p:nvPr/>
          </p:nvSpPr>
          <p:spPr bwMode="auto">
            <a:xfrm>
              <a:off x="1656" y="1248"/>
              <a:ext cx="1992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99FF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9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0     0    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24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0     0</a:t>
              </a:r>
            </a:p>
          </p:txBody>
        </p:sp>
        <p:sp>
          <p:nvSpPr>
            <p:cNvPr id="59" name="Rectangle 18"/>
            <p:cNvSpPr>
              <a:spLocks noChangeArrowheads="1"/>
            </p:cNvSpPr>
            <p:nvPr/>
          </p:nvSpPr>
          <p:spPr bwMode="auto">
            <a:xfrm>
              <a:off x="1680" y="1632"/>
              <a:ext cx="206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</a:t>
              </a:r>
              <a:r>
                <a:rPr kumimoji="1" lang="en-US" altLang="zh-CN" sz="1200" b="1" i="0" u="none" strike="noStrike" kern="0" cap="none" spc="0" normalizeH="0" baseline="-600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 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0     0     0     0    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-7</a:t>
              </a:r>
            </a:p>
          </p:txBody>
        </p:sp>
        <p:sp>
          <p:nvSpPr>
            <p:cNvPr id="60" name="Rectangle 19"/>
            <p:cNvSpPr>
              <a:spLocks noChangeArrowheads="1"/>
            </p:cNvSpPr>
            <p:nvPr/>
          </p:nvSpPr>
          <p:spPr bwMode="auto">
            <a:xfrm>
              <a:off x="1680" y="2016"/>
              <a:ext cx="2112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</a:t>
              </a:r>
              <a:r>
                <a:rPr kumimoji="1" lang="en-US" altLang="zh-CN" sz="1200" b="1" i="0" u="none" strike="noStrike" kern="0" cap="none" spc="0" normalizeH="0" baseline="-600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   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    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14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 0    0    0</a:t>
              </a:r>
            </a:p>
          </p:txBody>
        </p:sp>
        <p:sp>
          <p:nvSpPr>
            <p:cNvPr id="61" name="Rectangle 20"/>
            <p:cNvSpPr>
              <a:spLocks noChangeArrowheads="1"/>
            </p:cNvSpPr>
            <p:nvPr/>
          </p:nvSpPr>
          <p:spPr bwMode="auto">
            <a:xfrm>
              <a:off x="1680" y="2352"/>
              <a:ext cx="206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</a:t>
              </a:r>
              <a:r>
                <a:rPr kumimoji="1" lang="en-US" altLang="zh-CN" sz="1200" b="1" i="0" u="none" strike="noStrike" kern="0" cap="none" spc="0" normalizeH="0" baseline="-600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       </a:t>
              </a:r>
              <a:r>
                <a:rPr kumimoji="1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</a:rPr>
                <a:t>0     0     0     0    0</a:t>
              </a:r>
            </a:p>
          </p:txBody>
        </p:sp>
      </p:grpSp>
      <p:graphicFrame>
        <p:nvGraphicFramePr>
          <p:cNvPr id="62" name="Group 21"/>
          <p:cNvGraphicFramePr>
            <a:graphicFrameLocks noGrp="1"/>
          </p:cNvGraphicFramePr>
          <p:nvPr/>
        </p:nvGraphicFramePr>
        <p:xfrm>
          <a:off x="2133600" y="3562215"/>
          <a:ext cx="1371600" cy="3169920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663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1, 2, 12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425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1, 3,  9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 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838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(3, 1, -3)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425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(3, 5, 14)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838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(4, 3,  24)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425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(5, 2, 18)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838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(6, 1, 15)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425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(6, 4, -7)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3" name="Group 41"/>
          <p:cNvGraphicFramePr>
            <a:graphicFrameLocks noGrp="1"/>
          </p:cNvGraphicFramePr>
          <p:nvPr/>
        </p:nvGraphicFramePr>
        <p:xfrm>
          <a:off x="5715000" y="3600315"/>
          <a:ext cx="1371600" cy="3169920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663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(1, 3, -3)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425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(1, 6, 15)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838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2, 1, 12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425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(2, 5, 18)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838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3, 1,  9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425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(3, 4, 24)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838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(4, 6, -7)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425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(5, 3, 14)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4" name="Line 61"/>
          <p:cNvSpPr>
            <a:spLocks noChangeShapeType="1"/>
          </p:cNvSpPr>
          <p:nvPr/>
        </p:nvSpPr>
        <p:spPr bwMode="auto">
          <a:xfrm>
            <a:off x="3581400" y="3727315"/>
            <a:ext cx="2057400" cy="825500"/>
          </a:xfrm>
          <a:prstGeom prst="line">
            <a:avLst/>
          </a:prstGeom>
          <a:noFill/>
          <a:ln w="38100">
            <a:solidFill>
              <a:srgbClr val="BBE0E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Line 62"/>
          <p:cNvSpPr>
            <a:spLocks noChangeShapeType="1"/>
          </p:cNvSpPr>
          <p:nvPr/>
        </p:nvSpPr>
        <p:spPr bwMode="auto">
          <a:xfrm>
            <a:off x="3581400" y="4108315"/>
            <a:ext cx="2057400" cy="1206500"/>
          </a:xfrm>
          <a:prstGeom prst="line">
            <a:avLst/>
          </a:prstGeom>
          <a:noFill/>
          <a:ln w="38100">
            <a:solidFill>
              <a:srgbClr val="BBE0E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6" name="Group 63"/>
          <p:cNvGrpSpPr>
            <a:grpSpLocks/>
          </p:cNvGrpSpPr>
          <p:nvPr/>
        </p:nvGrpSpPr>
        <p:grpSpPr bwMode="auto">
          <a:xfrm>
            <a:off x="3505200" y="3803515"/>
            <a:ext cx="2209800" cy="2730500"/>
            <a:chOff x="2208" y="2168"/>
            <a:chExt cx="1392" cy="1720"/>
          </a:xfrm>
        </p:grpSpPr>
        <p:sp>
          <p:nvSpPr>
            <p:cNvPr id="67" name="Line 64"/>
            <p:cNvSpPr>
              <a:spLocks noChangeShapeType="1"/>
            </p:cNvSpPr>
            <p:nvPr/>
          </p:nvSpPr>
          <p:spPr bwMode="auto">
            <a:xfrm flipV="1">
              <a:off x="2256" y="2168"/>
              <a:ext cx="1296" cy="4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Line 65"/>
            <p:cNvSpPr>
              <a:spLocks noChangeShapeType="1"/>
            </p:cNvSpPr>
            <p:nvPr/>
          </p:nvSpPr>
          <p:spPr bwMode="auto">
            <a:xfrm>
              <a:off x="2208" y="2880"/>
              <a:ext cx="1344" cy="9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Line 66"/>
            <p:cNvSpPr>
              <a:spLocks noChangeShapeType="1"/>
            </p:cNvSpPr>
            <p:nvPr/>
          </p:nvSpPr>
          <p:spPr bwMode="auto">
            <a:xfrm flipV="1">
              <a:off x="2256" y="3648"/>
              <a:ext cx="1296" cy="2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Line 67"/>
            <p:cNvSpPr>
              <a:spLocks noChangeShapeType="1"/>
            </p:cNvSpPr>
            <p:nvPr/>
          </p:nvSpPr>
          <p:spPr bwMode="auto">
            <a:xfrm>
              <a:off x="2256" y="3176"/>
              <a:ext cx="1296" cy="1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Line 68"/>
            <p:cNvSpPr>
              <a:spLocks noChangeShapeType="1"/>
            </p:cNvSpPr>
            <p:nvPr/>
          </p:nvSpPr>
          <p:spPr bwMode="auto">
            <a:xfrm flipV="1">
              <a:off x="2208" y="2880"/>
              <a:ext cx="1392" cy="52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Line 69"/>
            <p:cNvSpPr>
              <a:spLocks noChangeShapeType="1"/>
            </p:cNvSpPr>
            <p:nvPr/>
          </p:nvSpPr>
          <p:spPr bwMode="auto">
            <a:xfrm flipV="1">
              <a:off x="2208" y="2400"/>
              <a:ext cx="1392" cy="124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3" name="Rectangle 70"/>
          <p:cNvSpPr>
            <a:spLocks noChangeArrowheads="1"/>
          </p:cNvSpPr>
          <p:nvPr/>
        </p:nvSpPr>
        <p:spPr bwMode="auto">
          <a:xfrm>
            <a:off x="1293425" y="4340946"/>
            <a:ext cx="59022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itchFamily="18" charset="0"/>
                <a:ea typeface="黑体" pitchFamily="2" charset="-122"/>
              </a:rPr>
              <a:t>已知</a:t>
            </a:r>
          </a:p>
          <a:p>
            <a:pPr algn="ctr"/>
            <a:r>
              <a:rPr kumimoji="1" lang="zh-CN" altLang="en-US" sz="1200" b="1" dirty="0">
                <a:latin typeface="Times New Roman" pitchFamily="18" charset="0"/>
                <a:ea typeface="黑体" pitchFamily="2" charset="-122"/>
              </a:rPr>
              <a:t>三</a:t>
            </a:r>
          </a:p>
          <a:p>
            <a:pPr algn="ctr"/>
            <a:r>
              <a:rPr kumimoji="1" lang="zh-CN" altLang="en-US" sz="1200" b="1" dirty="0">
                <a:latin typeface="Times New Roman" pitchFamily="18" charset="0"/>
                <a:ea typeface="黑体" pitchFamily="2" charset="-122"/>
              </a:rPr>
              <a:t>元</a:t>
            </a:r>
          </a:p>
          <a:p>
            <a:pPr algn="ctr"/>
            <a:r>
              <a:rPr kumimoji="1" lang="zh-CN" altLang="en-US" sz="1200" b="1" dirty="0">
                <a:latin typeface="Times New Roman" pitchFamily="18" charset="0"/>
                <a:ea typeface="黑体" pitchFamily="2" charset="-122"/>
              </a:rPr>
              <a:t>组</a:t>
            </a:r>
          </a:p>
          <a:p>
            <a:pPr algn="ctr"/>
            <a:r>
              <a:rPr kumimoji="1" lang="zh-CN" altLang="en-US" sz="1200" b="1" dirty="0">
                <a:latin typeface="Times New Roman" pitchFamily="18" charset="0"/>
                <a:ea typeface="黑体" pitchFamily="2" charset="-122"/>
              </a:rPr>
              <a:t>表</a:t>
            </a:r>
          </a:p>
          <a:p>
            <a:pPr algn="ctr"/>
            <a:r>
              <a:rPr kumimoji="1" lang="en-US" altLang="zh-CN" sz="1200" b="1" dirty="0" err="1">
                <a:latin typeface="Times New Roman" pitchFamily="18" charset="0"/>
                <a:ea typeface="黑体" pitchFamily="2" charset="-122"/>
              </a:rPr>
              <a:t>a.data</a:t>
            </a:r>
            <a:endParaRPr kumimoji="1" lang="en-US" altLang="zh-CN" sz="1200" b="1" dirty="0"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7221945" y="4110516"/>
            <a:ext cx="59824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1200" b="1">
                <a:latin typeface="Times New Roman" pitchFamily="18" charset="0"/>
                <a:ea typeface="黑体" pitchFamily="2" charset="-122"/>
              </a:rPr>
              <a:t>求</a:t>
            </a:r>
          </a:p>
          <a:p>
            <a:pPr algn="ctr"/>
            <a:r>
              <a:rPr kumimoji="1" lang="zh-CN" altLang="en-US" sz="1200" b="1">
                <a:solidFill>
                  <a:srgbClr val="FF00FF"/>
                </a:solidFill>
                <a:latin typeface="Times New Roman" pitchFamily="18" charset="0"/>
                <a:ea typeface="黑体" pitchFamily="2" charset="-122"/>
              </a:rPr>
              <a:t>三</a:t>
            </a:r>
          </a:p>
          <a:p>
            <a:pPr algn="ctr"/>
            <a:r>
              <a:rPr kumimoji="1" lang="zh-CN" altLang="en-US" sz="1200" b="1">
                <a:solidFill>
                  <a:srgbClr val="FF00FF"/>
                </a:solidFill>
                <a:latin typeface="Times New Roman" pitchFamily="18" charset="0"/>
                <a:ea typeface="黑体" pitchFamily="2" charset="-122"/>
              </a:rPr>
              <a:t>元</a:t>
            </a:r>
          </a:p>
          <a:p>
            <a:pPr algn="ctr"/>
            <a:r>
              <a:rPr kumimoji="1" lang="zh-CN" altLang="en-US" sz="1200" b="1">
                <a:solidFill>
                  <a:srgbClr val="FF00FF"/>
                </a:solidFill>
                <a:latin typeface="Times New Roman" pitchFamily="18" charset="0"/>
                <a:ea typeface="黑体" pitchFamily="2" charset="-122"/>
              </a:rPr>
              <a:t>组</a:t>
            </a:r>
          </a:p>
          <a:p>
            <a:pPr algn="ctr"/>
            <a:r>
              <a:rPr kumimoji="1" lang="zh-CN" altLang="en-US" sz="1200" b="1">
                <a:solidFill>
                  <a:srgbClr val="FF00FF"/>
                </a:solidFill>
                <a:latin typeface="Times New Roman" pitchFamily="18" charset="0"/>
                <a:ea typeface="黑体" pitchFamily="2" charset="-122"/>
              </a:rPr>
              <a:t>表</a:t>
            </a:r>
          </a:p>
          <a:p>
            <a:pPr algn="ctr"/>
            <a:r>
              <a:rPr kumimoji="1" lang="en-US" altLang="zh-CN" sz="1200" b="1">
                <a:solidFill>
                  <a:srgbClr val="FF00FF"/>
                </a:solidFill>
                <a:latin typeface="Times New Roman" pitchFamily="18" charset="0"/>
                <a:ea typeface="黑体" pitchFamily="2" charset="-122"/>
              </a:rPr>
              <a:t>b.data</a:t>
            </a:r>
          </a:p>
        </p:txBody>
      </p:sp>
      <p:grpSp>
        <p:nvGrpSpPr>
          <p:cNvPr id="75" name="Group 72"/>
          <p:cNvGrpSpPr>
            <a:grpSpLocks/>
          </p:cNvGrpSpPr>
          <p:nvPr/>
        </p:nvGrpSpPr>
        <p:grpSpPr bwMode="auto">
          <a:xfrm>
            <a:off x="4159970" y="2136040"/>
            <a:ext cx="1001309" cy="726440"/>
            <a:chOff x="2832" y="1296"/>
            <a:chExt cx="528" cy="528"/>
          </a:xfrm>
        </p:grpSpPr>
        <p:sp>
          <p:nvSpPr>
            <p:cNvPr id="76" name="AutoShape 73"/>
            <p:cNvSpPr>
              <a:spLocks noChangeArrowheads="1"/>
            </p:cNvSpPr>
            <p:nvPr/>
          </p:nvSpPr>
          <p:spPr bwMode="auto">
            <a:xfrm>
              <a:off x="2832" y="1488"/>
              <a:ext cx="528" cy="336"/>
            </a:xfrm>
            <a:prstGeom prst="rightArrow">
              <a:avLst>
                <a:gd name="adj1" fmla="val 50000"/>
                <a:gd name="adj2" fmla="val 39286"/>
              </a:avLst>
            </a:prstGeom>
            <a:solidFill>
              <a:srgbClr val="BBE0E3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2860" y="1296"/>
              <a:ext cx="331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楷体_GB2312" pitchFamily="49" charset="-122"/>
                  <a:ea typeface="楷体_GB2312" pitchFamily="49" charset="-122"/>
                </a:rPr>
                <a:t>转置后</a:t>
              </a:r>
            </a:p>
          </p:txBody>
        </p:sp>
      </p:grp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979430" y="2340828"/>
            <a:ext cx="32814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1600" b="1">
                <a:latin typeface="Times New Roman" pitchFamily="18" charset="0"/>
                <a:ea typeface="黑体" pitchFamily="2" charset="-122"/>
              </a:rPr>
              <a:t>M</a:t>
            </a:r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7721210" y="2364640"/>
            <a:ext cx="27813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1600" b="1">
                <a:solidFill>
                  <a:srgbClr val="FF00FF"/>
                </a:solidFill>
                <a:latin typeface="Times New Roman" pitchFamily="18" charset="0"/>
                <a:ea typeface="黑体" pitchFamily="2" charset="-122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862384995"/>
      </p:ext>
    </p:extLst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6E7E70A-6D62-4FE7-85CD-78172D19D335}" type="slidenum">
              <a:rPr lang="en-US" altLang="zh-CN" smtClean="0"/>
              <a:pPr/>
              <a:t>69</a:t>
            </a:fld>
            <a:endParaRPr lang="en-US" altLang="zh-CN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395288" y="1557338"/>
            <a:ext cx="8229600" cy="240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095500" indent="-2095500"/>
            <a:r>
              <a:rPr kumimoji="1" lang="zh-CN" altLang="en-US" sz="2400" b="1">
                <a:solidFill>
                  <a:srgbClr val="0000FF"/>
                </a:solidFill>
                <a:latin typeface="宋体" pitchFamily="2" charset="-122"/>
                <a:sym typeface="Wingdings" pitchFamily="2" charset="2"/>
              </a:rPr>
              <a:t>答：</a:t>
            </a:r>
            <a:r>
              <a:rPr kumimoji="1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肯定不正确！</a:t>
            </a:r>
          </a:p>
          <a:p>
            <a:pPr marL="2095500" indent="-2095500"/>
            <a:endParaRPr kumimoji="1" lang="zh-CN" altLang="en-US" sz="800" b="1">
              <a:solidFill>
                <a:srgbClr val="0000FF"/>
              </a:solidFill>
              <a:latin typeface="楷体_GB2312" pitchFamily="49" charset="-122"/>
              <a:ea typeface="楷体_GB2312" pitchFamily="49" charset="-122"/>
              <a:sym typeface="Wingdings" pitchFamily="2" charset="2"/>
            </a:endParaRPr>
          </a:p>
          <a:p>
            <a:pPr marL="2095500" indent="-2095500"/>
            <a:r>
              <a:rPr kumimoji="1" lang="zh-CN" altLang="en-US" sz="2400" b="1">
                <a:solidFill>
                  <a:srgbClr val="FF00FF"/>
                </a:solidFill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除了：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  （</a:t>
            </a:r>
            <a:r>
              <a:rPr kumimoji="1" lang="en-US" altLang="zh-CN" sz="2400" b="1"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1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）每个元素的行下标和列下标互换（即三元组中的</a:t>
            </a:r>
            <a:r>
              <a:rPr kumimoji="1" lang="en-US" altLang="zh-CN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i</a:t>
            </a:r>
            <a:r>
              <a:rPr kumimoji="1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和</a:t>
            </a:r>
            <a:r>
              <a:rPr kumimoji="1" lang="en-US" altLang="zh-CN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j</a:t>
            </a:r>
            <a:r>
              <a:rPr kumimoji="1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互换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）；</a:t>
            </a:r>
          </a:p>
          <a:p>
            <a:pPr marL="2095500" indent="-2095500"/>
            <a:r>
              <a:rPr kumimoji="1" lang="zh-CN" altLang="en-US" sz="2400" b="1">
                <a:solidFill>
                  <a:srgbClr val="FF00FF"/>
                </a:solidFill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还需要：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（</a:t>
            </a:r>
            <a:r>
              <a:rPr kumimoji="1" lang="en-US" altLang="zh-CN" sz="2400" b="1"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2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） </a:t>
            </a:r>
            <a:r>
              <a:rPr kumimoji="1" lang="en-US" altLang="zh-CN" sz="2400" b="1"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T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的总行数</a:t>
            </a:r>
            <a:r>
              <a:rPr kumimoji="1" lang="en-US" altLang="zh-CN" sz="2400" b="1">
                <a:solidFill>
                  <a:srgbClr val="0000FF"/>
                </a:solidFill>
                <a:latin typeface="宋体" pitchFamily="2" charset="-122"/>
              </a:rPr>
              <a:t>mu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和总列数</a:t>
            </a:r>
            <a:r>
              <a:rPr kumimoji="1" lang="en-US" altLang="zh-CN" sz="2400" b="1">
                <a:solidFill>
                  <a:srgbClr val="0000FF"/>
                </a:solidFill>
                <a:latin typeface="宋体" pitchFamily="2" charset="-122"/>
              </a:rPr>
              <a:t>nu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也要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互换；</a:t>
            </a:r>
          </a:p>
          <a:p>
            <a:pPr marL="2095500" indent="-2095500"/>
            <a:r>
              <a:rPr kumimoji="1" lang="zh-CN" altLang="en-US" sz="2400" b="1"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        </a:t>
            </a:r>
            <a:r>
              <a:rPr kumimoji="1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（</a:t>
            </a:r>
            <a:r>
              <a:rPr kumimoji="1" lang="en-US" altLang="zh-CN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3</a:t>
            </a:r>
            <a:r>
              <a:rPr kumimoji="1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）</a:t>
            </a:r>
            <a:r>
              <a:rPr kumimoji="1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重排</a:t>
            </a:r>
            <a:r>
              <a:rPr kumimoji="1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三元组内各元素顺序，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使转置后的三元组也按行（或列）为主序有规律的排列。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609600" y="4114800"/>
            <a:ext cx="647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上述（</a:t>
            </a:r>
            <a:r>
              <a:rPr kumimoji="1" lang="en-US" altLang="zh-CN" sz="2400" b="1"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1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）和（</a:t>
            </a:r>
            <a:r>
              <a:rPr kumimoji="1" lang="en-US" altLang="zh-CN" sz="2400" b="1"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2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）容易实现，难点在</a:t>
            </a:r>
            <a:r>
              <a:rPr kumimoji="1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（</a:t>
            </a:r>
            <a:r>
              <a:rPr kumimoji="1" lang="en-US" altLang="zh-CN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3</a:t>
            </a:r>
            <a:r>
              <a:rPr kumimoji="1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）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。</a:t>
            </a: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304800" y="381000"/>
            <a:ext cx="79248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 dirty="0"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     </a:t>
            </a:r>
            <a:r>
              <a:rPr kumimoji="1" lang="zh-CN" altLang="en-US" sz="2400" b="1" dirty="0"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若采用三元组压缩技术存储稀疏矩阵，只要把每个元素的</a:t>
            </a:r>
            <a:r>
              <a:rPr kumimoji="1"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行下标和列下标互换</a:t>
            </a:r>
            <a:r>
              <a:rPr kumimoji="1" lang="zh-CN" altLang="en-US" sz="2400" b="1" dirty="0">
                <a:latin typeface="楷体_GB2312" pitchFamily="49" charset="-122"/>
                <a:ea typeface="楷体_GB2312" pitchFamily="49" charset="-122"/>
                <a:sym typeface="Wingdings" pitchFamily="2" charset="2"/>
              </a:rPr>
              <a:t>，就完成了对该矩阵的转置运算，这种说法正确吗？ 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1676400" y="4786313"/>
            <a:ext cx="1828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kumimoji="1" lang="zh-CN" altLang="en-US" sz="2400" b="1">
                <a:solidFill>
                  <a:srgbClr val="0000FF"/>
                </a:solidFill>
                <a:latin typeface="黑体" pitchFamily="2" charset="-122"/>
                <a:ea typeface="黑体" pitchFamily="2" charset="-122"/>
                <a:sym typeface="Wingdings" pitchFamily="2" charset="2"/>
              </a:rPr>
              <a:t>有两种实现转置的方法</a:t>
            </a: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3657600" y="4633913"/>
            <a:ext cx="2743200" cy="1004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黑体" pitchFamily="2" charset="-122"/>
                <a:ea typeface="黑体" pitchFamily="2" charset="-122"/>
                <a:sym typeface="Wingdings" pitchFamily="2" charset="2"/>
              </a:rPr>
              <a:t>压缩转置</a:t>
            </a:r>
          </a:p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黑体" pitchFamily="2" charset="-122"/>
                <a:ea typeface="黑体" pitchFamily="2" charset="-122"/>
                <a:sym typeface="Wingdings" pitchFamily="2" charset="2"/>
              </a:rPr>
              <a:t>快速</a:t>
            </a:r>
            <a:r>
              <a:rPr kumimoji="1" lang="en-US" altLang="zh-CN" sz="2000" b="1">
                <a:solidFill>
                  <a:srgbClr val="0000FF"/>
                </a:solidFill>
                <a:latin typeface="黑体" pitchFamily="2" charset="-122"/>
                <a:ea typeface="黑体" pitchFamily="2" charset="-122"/>
                <a:sym typeface="Wingdings" pitchFamily="2" charset="2"/>
              </a:rPr>
              <a:t>(</a:t>
            </a:r>
            <a:r>
              <a:rPr kumimoji="1" lang="zh-CN" altLang="en-US" sz="2000" b="1">
                <a:solidFill>
                  <a:srgbClr val="0000FF"/>
                </a:solidFill>
                <a:latin typeface="黑体" pitchFamily="2" charset="-122"/>
                <a:ea typeface="黑体" pitchFamily="2" charset="-122"/>
                <a:sym typeface="Wingdings" pitchFamily="2" charset="2"/>
              </a:rPr>
              <a:t>压缩</a:t>
            </a:r>
            <a:r>
              <a:rPr kumimoji="1" lang="en-US" altLang="zh-CN" sz="2000" b="1">
                <a:solidFill>
                  <a:srgbClr val="0000FF"/>
                </a:solidFill>
                <a:latin typeface="黑体" pitchFamily="2" charset="-122"/>
                <a:ea typeface="黑体" pitchFamily="2" charset="-122"/>
                <a:sym typeface="Wingdings" pitchFamily="2" charset="2"/>
              </a:rPr>
              <a:t>)</a:t>
            </a:r>
            <a:r>
              <a:rPr kumimoji="1" lang="zh-CN" altLang="en-US" sz="2400" b="1">
                <a:latin typeface="黑体" pitchFamily="2" charset="-122"/>
                <a:ea typeface="黑体" pitchFamily="2" charset="-122"/>
                <a:sym typeface="Wingdings" pitchFamily="2" charset="2"/>
              </a:rPr>
              <a:t>转置</a:t>
            </a:r>
          </a:p>
        </p:txBody>
      </p:sp>
      <p:sp>
        <p:nvSpPr>
          <p:cNvPr id="18" name="AutoShape 9"/>
          <p:cNvSpPr>
            <a:spLocks/>
          </p:cNvSpPr>
          <p:nvPr/>
        </p:nvSpPr>
        <p:spPr bwMode="auto">
          <a:xfrm>
            <a:off x="3505200" y="4786313"/>
            <a:ext cx="76200" cy="762000"/>
          </a:xfrm>
          <a:prstGeom prst="leftBrace">
            <a:avLst>
              <a:gd name="adj1" fmla="val 83333"/>
              <a:gd name="adj2" fmla="val 50000"/>
            </a:avLst>
          </a:prstGeom>
          <a:noFill/>
          <a:ln w="25400">
            <a:solidFill>
              <a:srgbClr val="BBE0E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63041774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</a:t>
            </a:r>
            <a:r>
              <a:rPr lang="en-US" altLang="zh-CN" dirty="0"/>
              <a:t>2</a:t>
            </a:r>
            <a:r>
              <a:rPr lang="zh-CN" altLang="en-US" dirty="0"/>
              <a:t>：顺序存储结构表示非零项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相加过程：从头开始，比较两个多项式当前对应项的指数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7</a:t>
            </a:fld>
            <a:endParaRPr lang="en-US" altLang="zh-C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010" y="2929735"/>
            <a:ext cx="5781675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1483365"/>
      </p:ext>
    </p:extLst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3075D-D6D7-471F-98FC-BAE0A90185CF}" type="slidenum">
              <a:rPr lang="en-US" altLang="zh-CN" smtClean="0"/>
              <a:pPr/>
              <a:t>70</a:t>
            </a:fld>
            <a:endParaRPr lang="en-US" altLang="zh-CN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23850" y="0"/>
            <a:ext cx="3475038" cy="6858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zh-CN" altLang="en-US" sz="2800" b="1">
                <a:solidFill>
                  <a:srgbClr val="0000FF"/>
                </a:solidFill>
                <a:latin typeface="宋体" pitchFamily="2" charset="-122"/>
              </a:rPr>
              <a:t>方法</a:t>
            </a:r>
            <a:r>
              <a:rPr lang="en-US" altLang="zh-CN" sz="2800" b="1">
                <a:solidFill>
                  <a:srgbClr val="0000FF"/>
                </a:solidFill>
                <a:latin typeface="宋体" pitchFamily="2" charset="-122"/>
              </a:rPr>
              <a:t>1</a:t>
            </a:r>
            <a:r>
              <a:rPr lang="zh-CN" altLang="en-US" sz="2800" b="1">
                <a:solidFill>
                  <a:srgbClr val="0000FF"/>
                </a:solidFill>
                <a:latin typeface="宋体" pitchFamily="2" charset="-122"/>
              </a:rPr>
              <a:t>：</a:t>
            </a:r>
            <a:r>
              <a:rPr lang="zh-CN" altLang="en-US" sz="2800" b="1">
                <a:solidFill>
                  <a:srgbClr val="0000FF"/>
                </a:solidFill>
                <a:latin typeface="宋体" pitchFamily="2" charset="-122"/>
                <a:sym typeface="Wingdings" pitchFamily="2" charset="2"/>
              </a:rPr>
              <a:t>压缩转置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52400" y="638175"/>
            <a:ext cx="70866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047750" indent="-1047750"/>
            <a:r>
              <a:rPr kumimoji="1" lang="zh-CN" altLang="en-US" sz="26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思路：</a:t>
            </a:r>
            <a:r>
              <a:rPr kumimoji="1" lang="zh-CN" altLang="en-US" sz="2600" b="1">
                <a:latin typeface="楷体_GB2312" pitchFamily="49" charset="-122"/>
                <a:ea typeface="楷体_GB2312" pitchFamily="49" charset="-122"/>
              </a:rPr>
              <a:t>反复扫描</a:t>
            </a:r>
            <a:r>
              <a:rPr kumimoji="1" lang="en-US" altLang="zh-CN" sz="2600" b="1">
                <a:latin typeface="楷体_GB2312" pitchFamily="49" charset="-122"/>
                <a:ea typeface="楷体_GB2312" pitchFamily="49" charset="-122"/>
              </a:rPr>
              <a:t>a</a:t>
            </a:r>
            <a:r>
              <a:rPr kumimoji="1" lang="zh-CN" altLang="en-US" sz="2600" b="1">
                <a:latin typeface="楷体_GB2312" pitchFamily="49" charset="-122"/>
                <a:ea typeface="楷体_GB2312" pitchFamily="49" charset="-122"/>
              </a:rPr>
              <a:t>表</a:t>
            </a:r>
            <a:r>
              <a:rPr kumimoji="1" lang="zh-CN" altLang="en-US" sz="26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（记为</a:t>
            </a:r>
            <a:r>
              <a:rPr kumimoji="1" lang="en-US" altLang="zh-CN" sz="26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a.data</a:t>
            </a:r>
            <a:r>
              <a:rPr kumimoji="1" lang="zh-CN" altLang="en-US" sz="26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zh-CN" altLang="en-US" sz="2600" b="1">
                <a:latin typeface="楷体_GB2312" pitchFamily="49" charset="-122"/>
                <a:ea typeface="楷体_GB2312" pitchFamily="49" charset="-122"/>
              </a:rPr>
              <a:t>中的</a:t>
            </a:r>
            <a:r>
              <a:rPr kumimoji="1" lang="zh-CN" altLang="en-US" sz="26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列序</a:t>
            </a:r>
            <a:r>
              <a:rPr kumimoji="1" lang="zh-CN" altLang="en-US" sz="2600" b="1">
                <a:latin typeface="楷体_GB2312" pitchFamily="49" charset="-122"/>
                <a:ea typeface="楷体_GB2312" pitchFamily="49" charset="-122"/>
              </a:rPr>
              <a:t>，从</a:t>
            </a:r>
            <a:r>
              <a:rPr kumimoji="1" lang="en-US" altLang="zh-CN" sz="26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j=1</a:t>
            </a:r>
            <a:r>
              <a:rPr kumimoji="1" lang="zh-CN" altLang="en-US" sz="26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～</a:t>
            </a:r>
            <a:r>
              <a:rPr kumimoji="1" lang="en-US" altLang="zh-CN" sz="26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600" b="1">
                <a:latin typeface="楷体_GB2312" pitchFamily="49" charset="-122"/>
                <a:ea typeface="楷体_GB2312" pitchFamily="49" charset="-122"/>
              </a:rPr>
              <a:t>依次进行转置。</a:t>
            </a:r>
          </a:p>
        </p:txBody>
      </p:sp>
      <p:graphicFrame>
        <p:nvGraphicFramePr>
          <p:cNvPr id="6" name="Group 4"/>
          <p:cNvGraphicFramePr>
            <a:graphicFrameLocks noGrp="1"/>
          </p:cNvGraphicFramePr>
          <p:nvPr/>
        </p:nvGraphicFramePr>
        <p:xfrm>
          <a:off x="5637213" y="1920875"/>
          <a:ext cx="1371600" cy="3657600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Rectangle 24"/>
          <p:cNvSpPr>
            <a:spLocks noChangeArrowheads="1"/>
          </p:cNvSpPr>
          <p:nvPr/>
        </p:nvSpPr>
        <p:spPr bwMode="auto">
          <a:xfrm>
            <a:off x="609600" y="2362200"/>
            <a:ext cx="989013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>
                <a:latin typeface="Times New Roman" pitchFamily="18" charset="0"/>
                <a:ea typeface="黑体" pitchFamily="2" charset="-122"/>
              </a:rPr>
              <a:t>已知</a:t>
            </a:r>
          </a:p>
          <a:p>
            <a:pPr algn="ctr"/>
            <a:r>
              <a:rPr kumimoji="1" lang="zh-CN" altLang="en-US" sz="2400" b="1">
                <a:latin typeface="Times New Roman" pitchFamily="18" charset="0"/>
                <a:ea typeface="黑体" pitchFamily="2" charset="-122"/>
              </a:rPr>
              <a:t>三</a:t>
            </a:r>
          </a:p>
          <a:p>
            <a:pPr algn="ctr"/>
            <a:r>
              <a:rPr kumimoji="1" lang="zh-CN" altLang="en-US" sz="2400" b="1">
                <a:latin typeface="Times New Roman" pitchFamily="18" charset="0"/>
                <a:ea typeface="黑体" pitchFamily="2" charset="-122"/>
              </a:rPr>
              <a:t>元</a:t>
            </a:r>
          </a:p>
          <a:p>
            <a:pPr algn="ctr"/>
            <a:r>
              <a:rPr kumimoji="1" lang="zh-CN" altLang="en-US" sz="2400" b="1">
                <a:latin typeface="Times New Roman" pitchFamily="18" charset="0"/>
                <a:ea typeface="黑体" pitchFamily="2" charset="-122"/>
              </a:rPr>
              <a:t>组</a:t>
            </a:r>
          </a:p>
          <a:p>
            <a:pPr algn="ctr"/>
            <a:r>
              <a:rPr kumimoji="1" lang="zh-CN" altLang="en-US" sz="2400" b="1">
                <a:latin typeface="Times New Roman" pitchFamily="18" charset="0"/>
                <a:ea typeface="黑体" pitchFamily="2" charset="-122"/>
              </a:rPr>
              <a:t>表</a:t>
            </a:r>
          </a:p>
          <a:p>
            <a:pPr algn="ctr"/>
            <a:r>
              <a:rPr kumimoji="1" lang="en-US" altLang="zh-CN" sz="2400" b="1">
                <a:latin typeface="Times New Roman" pitchFamily="18" charset="0"/>
                <a:ea typeface="黑体" pitchFamily="2" charset="-122"/>
              </a:rPr>
              <a:t>a.data</a:t>
            </a:r>
          </a:p>
        </p:txBody>
      </p:sp>
      <p:sp>
        <p:nvSpPr>
          <p:cNvPr id="8" name="Rectangle 25"/>
          <p:cNvSpPr>
            <a:spLocks noChangeArrowheads="1"/>
          </p:cNvSpPr>
          <p:nvPr/>
        </p:nvSpPr>
        <p:spPr bwMode="auto">
          <a:xfrm>
            <a:off x="7315200" y="2438400"/>
            <a:ext cx="1006475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>
                <a:latin typeface="Times New Roman" pitchFamily="18" charset="0"/>
                <a:ea typeface="黑体" pitchFamily="2" charset="-122"/>
              </a:rPr>
              <a:t>求</a:t>
            </a:r>
          </a:p>
          <a:p>
            <a:pPr algn="ctr"/>
            <a:r>
              <a:rPr kumimoji="1" lang="zh-CN" altLang="en-US" sz="2400" b="1">
                <a:solidFill>
                  <a:srgbClr val="FF00FF"/>
                </a:solidFill>
                <a:latin typeface="Times New Roman" pitchFamily="18" charset="0"/>
                <a:ea typeface="黑体" pitchFamily="2" charset="-122"/>
              </a:rPr>
              <a:t>三</a:t>
            </a:r>
          </a:p>
          <a:p>
            <a:pPr algn="ctr"/>
            <a:r>
              <a:rPr kumimoji="1" lang="zh-CN" altLang="en-US" sz="2400" b="1">
                <a:solidFill>
                  <a:srgbClr val="FF00FF"/>
                </a:solidFill>
                <a:latin typeface="Times New Roman" pitchFamily="18" charset="0"/>
                <a:ea typeface="黑体" pitchFamily="2" charset="-122"/>
              </a:rPr>
              <a:t>元</a:t>
            </a:r>
          </a:p>
          <a:p>
            <a:pPr algn="ctr"/>
            <a:r>
              <a:rPr kumimoji="1" lang="zh-CN" altLang="en-US" sz="2400" b="1">
                <a:solidFill>
                  <a:srgbClr val="FF00FF"/>
                </a:solidFill>
                <a:latin typeface="Times New Roman" pitchFamily="18" charset="0"/>
                <a:ea typeface="黑体" pitchFamily="2" charset="-122"/>
              </a:rPr>
              <a:t>组</a:t>
            </a:r>
          </a:p>
          <a:p>
            <a:pPr algn="ctr"/>
            <a:r>
              <a:rPr kumimoji="1" lang="zh-CN" altLang="en-US" sz="2400" b="1">
                <a:solidFill>
                  <a:srgbClr val="FF00FF"/>
                </a:solidFill>
                <a:latin typeface="Times New Roman" pitchFamily="18" charset="0"/>
                <a:ea typeface="黑体" pitchFamily="2" charset="-122"/>
              </a:rPr>
              <a:t>表</a:t>
            </a:r>
          </a:p>
          <a:p>
            <a:pPr algn="ctr"/>
            <a:r>
              <a:rPr kumimoji="1" lang="en-US" altLang="zh-CN" sz="2400" b="1">
                <a:solidFill>
                  <a:srgbClr val="FF00FF"/>
                </a:solidFill>
                <a:latin typeface="Times New Roman" pitchFamily="18" charset="0"/>
                <a:ea typeface="黑体" pitchFamily="2" charset="-122"/>
              </a:rPr>
              <a:t>b.data</a:t>
            </a:r>
          </a:p>
        </p:txBody>
      </p:sp>
      <p:grpSp>
        <p:nvGrpSpPr>
          <p:cNvPr id="9" name="Group 26"/>
          <p:cNvGrpSpPr>
            <a:grpSpLocks/>
          </p:cNvGrpSpPr>
          <p:nvPr/>
        </p:nvGrpSpPr>
        <p:grpSpPr bwMode="auto">
          <a:xfrm>
            <a:off x="3351213" y="1931988"/>
            <a:ext cx="3506787" cy="1360487"/>
            <a:chOff x="2111" y="1217"/>
            <a:chExt cx="2209" cy="857"/>
          </a:xfrm>
        </p:grpSpPr>
        <p:sp>
          <p:nvSpPr>
            <p:cNvPr id="10" name="Line 27"/>
            <p:cNvSpPr>
              <a:spLocks noChangeShapeType="1"/>
            </p:cNvSpPr>
            <p:nvPr/>
          </p:nvSpPr>
          <p:spPr bwMode="auto">
            <a:xfrm flipV="1">
              <a:off x="2304" y="1344"/>
              <a:ext cx="1249" cy="6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" name="Rectangle 28"/>
            <p:cNvSpPr>
              <a:spLocks noChangeArrowheads="1"/>
            </p:cNvSpPr>
            <p:nvPr/>
          </p:nvSpPr>
          <p:spPr bwMode="auto">
            <a:xfrm>
              <a:off x="2111" y="1824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>
                  <a:latin typeface="Times New Roman" pitchFamily="18" charset="0"/>
                </a:rPr>
                <a:t>①</a:t>
              </a:r>
            </a:p>
          </p:txBody>
        </p:sp>
        <p:sp>
          <p:nvSpPr>
            <p:cNvPr id="12" name="Rectangle 29"/>
            <p:cNvSpPr>
              <a:spLocks noChangeArrowheads="1"/>
            </p:cNvSpPr>
            <p:nvPr/>
          </p:nvSpPr>
          <p:spPr bwMode="auto">
            <a:xfrm>
              <a:off x="3602" y="1217"/>
              <a:ext cx="71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solidFill>
                    <a:srgbClr val="FF00FF"/>
                  </a:solidFill>
                </a:rPr>
                <a:t>(</a:t>
              </a:r>
              <a:r>
                <a:rPr kumimoji="1" lang="en-US" altLang="zh-CN" sz="2000" b="1">
                  <a:solidFill>
                    <a:srgbClr val="0000FF"/>
                  </a:solidFill>
                </a:rPr>
                <a:t>1</a:t>
              </a:r>
              <a:r>
                <a:rPr kumimoji="1" lang="en-US" altLang="zh-CN" sz="2000" b="1">
                  <a:solidFill>
                    <a:srgbClr val="FF00FF"/>
                  </a:solidFill>
                </a:rPr>
                <a:t>, 3, -3)</a:t>
              </a:r>
            </a:p>
          </p:txBody>
        </p:sp>
      </p:grpSp>
      <p:grpSp>
        <p:nvGrpSpPr>
          <p:cNvPr id="13" name="Group 30"/>
          <p:cNvGrpSpPr>
            <a:grpSpLocks/>
          </p:cNvGrpSpPr>
          <p:nvPr/>
        </p:nvGrpSpPr>
        <p:grpSpPr bwMode="auto">
          <a:xfrm>
            <a:off x="3352800" y="2362200"/>
            <a:ext cx="3540125" cy="2747963"/>
            <a:chOff x="2124" y="1485"/>
            <a:chExt cx="2230" cy="1731"/>
          </a:xfrm>
        </p:grpSpPr>
        <p:sp>
          <p:nvSpPr>
            <p:cNvPr id="14" name="Line 31"/>
            <p:cNvSpPr>
              <a:spLocks noChangeShapeType="1"/>
            </p:cNvSpPr>
            <p:nvPr/>
          </p:nvSpPr>
          <p:spPr bwMode="auto">
            <a:xfrm flipV="1">
              <a:off x="2303" y="1632"/>
              <a:ext cx="1249" cy="13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Rectangle 32"/>
            <p:cNvSpPr>
              <a:spLocks noChangeArrowheads="1"/>
            </p:cNvSpPr>
            <p:nvPr/>
          </p:nvSpPr>
          <p:spPr bwMode="auto">
            <a:xfrm>
              <a:off x="2124" y="2966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>
                  <a:latin typeface="Times New Roman" pitchFamily="18" charset="0"/>
                </a:rPr>
                <a:t>②</a:t>
              </a:r>
            </a:p>
          </p:txBody>
        </p:sp>
        <p:sp>
          <p:nvSpPr>
            <p:cNvPr id="16" name="Rectangle 33"/>
            <p:cNvSpPr>
              <a:spLocks noChangeArrowheads="1"/>
            </p:cNvSpPr>
            <p:nvPr/>
          </p:nvSpPr>
          <p:spPr bwMode="auto">
            <a:xfrm>
              <a:off x="3600" y="1485"/>
              <a:ext cx="7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solidFill>
                    <a:srgbClr val="FF00FF"/>
                  </a:solidFill>
                </a:rPr>
                <a:t>(</a:t>
              </a:r>
              <a:r>
                <a:rPr kumimoji="1" lang="en-US" altLang="zh-CN" sz="2000" b="1">
                  <a:solidFill>
                    <a:srgbClr val="0000FF"/>
                  </a:solidFill>
                </a:rPr>
                <a:t>1</a:t>
              </a:r>
              <a:r>
                <a:rPr kumimoji="1" lang="en-US" altLang="zh-CN" sz="2000" b="1">
                  <a:solidFill>
                    <a:srgbClr val="FF00FF"/>
                  </a:solidFill>
                </a:rPr>
                <a:t>, 6, 15)</a:t>
              </a:r>
            </a:p>
          </p:txBody>
        </p:sp>
      </p:grpSp>
      <p:grpSp>
        <p:nvGrpSpPr>
          <p:cNvPr id="17" name="Group 34"/>
          <p:cNvGrpSpPr>
            <a:grpSpLocks/>
          </p:cNvGrpSpPr>
          <p:nvPr/>
        </p:nvGrpSpPr>
        <p:grpSpPr bwMode="auto">
          <a:xfrm>
            <a:off x="3351213" y="1981200"/>
            <a:ext cx="3560762" cy="1262063"/>
            <a:chOff x="2111" y="1248"/>
            <a:chExt cx="2243" cy="795"/>
          </a:xfrm>
        </p:grpSpPr>
        <p:sp>
          <p:nvSpPr>
            <p:cNvPr id="18" name="Line 35"/>
            <p:cNvSpPr>
              <a:spLocks noChangeShapeType="1"/>
            </p:cNvSpPr>
            <p:nvPr/>
          </p:nvSpPr>
          <p:spPr bwMode="auto">
            <a:xfrm>
              <a:off x="2303" y="1402"/>
              <a:ext cx="1201" cy="51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Rectangle 36"/>
            <p:cNvSpPr>
              <a:spLocks noChangeArrowheads="1"/>
            </p:cNvSpPr>
            <p:nvPr/>
          </p:nvSpPr>
          <p:spPr bwMode="auto">
            <a:xfrm>
              <a:off x="2111" y="1248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>
                  <a:latin typeface="Times New Roman" pitchFamily="18" charset="0"/>
                </a:rPr>
                <a:t>③</a:t>
              </a:r>
            </a:p>
          </p:txBody>
        </p:sp>
        <p:sp>
          <p:nvSpPr>
            <p:cNvPr id="20" name="Rectangle 37"/>
            <p:cNvSpPr>
              <a:spLocks noChangeArrowheads="1"/>
            </p:cNvSpPr>
            <p:nvPr/>
          </p:nvSpPr>
          <p:spPr bwMode="auto">
            <a:xfrm>
              <a:off x="3600" y="1793"/>
              <a:ext cx="7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kumimoji="1" lang="en-US" altLang="zh-CN" sz="2000" b="1">
                  <a:solidFill>
                    <a:srgbClr val="FF00FF"/>
                  </a:solidFill>
                </a:rPr>
                <a:t>(</a:t>
              </a:r>
              <a:r>
                <a:rPr kumimoji="1" lang="en-US" altLang="zh-CN" sz="2000" b="1">
                  <a:solidFill>
                    <a:srgbClr val="0000FF"/>
                  </a:solidFill>
                </a:rPr>
                <a:t>2</a:t>
              </a:r>
              <a:r>
                <a:rPr kumimoji="1" lang="en-US" altLang="zh-CN" sz="2000" b="1">
                  <a:solidFill>
                    <a:srgbClr val="FF00FF"/>
                  </a:solidFill>
                </a:rPr>
                <a:t>, 1, 12)</a:t>
              </a:r>
            </a:p>
          </p:txBody>
        </p:sp>
      </p:grpSp>
      <p:grpSp>
        <p:nvGrpSpPr>
          <p:cNvPr id="21" name="Group 38"/>
          <p:cNvGrpSpPr>
            <a:grpSpLocks/>
          </p:cNvGrpSpPr>
          <p:nvPr/>
        </p:nvGrpSpPr>
        <p:grpSpPr bwMode="auto">
          <a:xfrm>
            <a:off x="3351213" y="3303588"/>
            <a:ext cx="3630612" cy="1344612"/>
            <a:chOff x="2111" y="2081"/>
            <a:chExt cx="2287" cy="847"/>
          </a:xfrm>
        </p:grpSpPr>
        <p:sp>
          <p:nvSpPr>
            <p:cNvPr id="22" name="Line 39"/>
            <p:cNvSpPr>
              <a:spLocks noChangeShapeType="1"/>
            </p:cNvSpPr>
            <p:nvPr/>
          </p:nvSpPr>
          <p:spPr bwMode="auto">
            <a:xfrm flipV="1">
              <a:off x="2303" y="2208"/>
              <a:ext cx="1249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" name="Rectangle 40"/>
            <p:cNvSpPr>
              <a:spLocks noChangeArrowheads="1"/>
            </p:cNvSpPr>
            <p:nvPr/>
          </p:nvSpPr>
          <p:spPr bwMode="auto">
            <a:xfrm>
              <a:off x="2111" y="2678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>
                  <a:latin typeface="Times New Roman" pitchFamily="18" charset="0"/>
                </a:rPr>
                <a:t>④</a:t>
              </a:r>
            </a:p>
          </p:txBody>
        </p:sp>
        <p:sp>
          <p:nvSpPr>
            <p:cNvPr id="24" name="Rectangle 41"/>
            <p:cNvSpPr>
              <a:spLocks noChangeArrowheads="1"/>
            </p:cNvSpPr>
            <p:nvPr/>
          </p:nvSpPr>
          <p:spPr bwMode="auto">
            <a:xfrm>
              <a:off x="3600" y="2081"/>
              <a:ext cx="79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solidFill>
                    <a:srgbClr val="FF00FF"/>
                  </a:solidFill>
                </a:rPr>
                <a:t> (</a:t>
              </a:r>
              <a:r>
                <a:rPr kumimoji="1" lang="en-US" altLang="zh-CN" sz="2000" b="1">
                  <a:solidFill>
                    <a:srgbClr val="0000FF"/>
                  </a:solidFill>
                </a:rPr>
                <a:t>2</a:t>
              </a:r>
              <a:r>
                <a:rPr kumimoji="1" lang="en-US" altLang="zh-CN" sz="2000" b="1">
                  <a:solidFill>
                    <a:srgbClr val="FF00FF"/>
                  </a:solidFill>
                </a:rPr>
                <a:t>, 5, 18)</a:t>
              </a:r>
            </a:p>
          </p:txBody>
        </p:sp>
      </p:grpSp>
      <p:grpSp>
        <p:nvGrpSpPr>
          <p:cNvPr id="25" name="Group 42"/>
          <p:cNvGrpSpPr>
            <a:grpSpLocks/>
          </p:cNvGrpSpPr>
          <p:nvPr/>
        </p:nvGrpSpPr>
        <p:grpSpPr bwMode="auto">
          <a:xfrm>
            <a:off x="3351213" y="2486025"/>
            <a:ext cx="3565525" cy="1671638"/>
            <a:chOff x="2111" y="1566"/>
            <a:chExt cx="2246" cy="1053"/>
          </a:xfrm>
        </p:grpSpPr>
        <p:sp>
          <p:nvSpPr>
            <p:cNvPr id="26" name="Line 43"/>
            <p:cNvSpPr>
              <a:spLocks noChangeShapeType="1"/>
            </p:cNvSpPr>
            <p:nvPr/>
          </p:nvSpPr>
          <p:spPr bwMode="auto">
            <a:xfrm>
              <a:off x="2304" y="1728"/>
              <a:ext cx="1248" cy="7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" name="Rectangle 44"/>
            <p:cNvSpPr>
              <a:spLocks noChangeArrowheads="1"/>
            </p:cNvSpPr>
            <p:nvPr/>
          </p:nvSpPr>
          <p:spPr bwMode="auto">
            <a:xfrm>
              <a:off x="2111" y="1566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>
                  <a:latin typeface="Times New Roman" pitchFamily="18" charset="0"/>
                </a:rPr>
                <a:t>⑤</a:t>
              </a:r>
            </a:p>
          </p:txBody>
        </p:sp>
        <p:sp>
          <p:nvSpPr>
            <p:cNvPr id="28" name="Rectangle 45"/>
            <p:cNvSpPr>
              <a:spLocks noChangeArrowheads="1"/>
            </p:cNvSpPr>
            <p:nvPr/>
          </p:nvSpPr>
          <p:spPr bwMode="auto">
            <a:xfrm>
              <a:off x="3648" y="2369"/>
              <a:ext cx="70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kumimoji="1" lang="en-US" altLang="zh-CN" sz="2000" b="1">
                  <a:solidFill>
                    <a:srgbClr val="FF00FF"/>
                  </a:solidFill>
                </a:rPr>
                <a:t>(3, 1,  9)</a:t>
              </a:r>
            </a:p>
          </p:txBody>
        </p:sp>
      </p:grpSp>
      <p:grpSp>
        <p:nvGrpSpPr>
          <p:cNvPr id="29" name="Group 46"/>
          <p:cNvGrpSpPr>
            <a:grpSpLocks/>
          </p:cNvGrpSpPr>
          <p:nvPr/>
        </p:nvGrpSpPr>
        <p:grpSpPr bwMode="auto">
          <a:xfrm>
            <a:off x="3351213" y="3797300"/>
            <a:ext cx="3630612" cy="817563"/>
            <a:chOff x="2111" y="2392"/>
            <a:chExt cx="2287" cy="515"/>
          </a:xfrm>
        </p:grpSpPr>
        <p:sp>
          <p:nvSpPr>
            <p:cNvPr id="30" name="Line 47"/>
            <p:cNvSpPr>
              <a:spLocks noChangeShapeType="1"/>
            </p:cNvSpPr>
            <p:nvPr/>
          </p:nvSpPr>
          <p:spPr bwMode="auto">
            <a:xfrm>
              <a:off x="2303" y="2536"/>
              <a:ext cx="1249" cy="2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2111" y="2392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>
                  <a:latin typeface="Times New Roman" pitchFamily="18" charset="0"/>
                </a:rPr>
                <a:t>⑥</a:t>
              </a:r>
            </a:p>
          </p:txBody>
        </p:sp>
        <p:sp>
          <p:nvSpPr>
            <p:cNvPr id="32" name="Rectangle 49"/>
            <p:cNvSpPr>
              <a:spLocks noChangeArrowheads="1"/>
            </p:cNvSpPr>
            <p:nvPr/>
          </p:nvSpPr>
          <p:spPr bwMode="auto">
            <a:xfrm>
              <a:off x="3600" y="2657"/>
              <a:ext cx="79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solidFill>
                    <a:srgbClr val="FF00FF"/>
                  </a:solidFill>
                </a:rPr>
                <a:t> (3, 4, 24)</a:t>
              </a:r>
            </a:p>
          </p:txBody>
        </p:sp>
      </p:grpSp>
      <p:grpSp>
        <p:nvGrpSpPr>
          <p:cNvPr id="33" name="Group 50"/>
          <p:cNvGrpSpPr>
            <a:grpSpLocks/>
          </p:cNvGrpSpPr>
          <p:nvPr/>
        </p:nvGrpSpPr>
        <p:grpSpPr bwMode="auto">
          <a:xfrm>
            <a:off x="3352800" y="4708525"/>
            <a:ext cx="3571875" cy="854075"/>
            <a:chOff x="2112" y="2966"/>
            <a:chExt cx="2250" cy="538"/>
          </a:xfrm>
        </p:grpSpPr>
        <p:sp>
          <p:nvSpPr>
            <p:cNvPr id="34" name="Line 51"/>
            <p:cNvSpPr>
              <a:spLocks noChangeShapeType="1"/>
            </p:cNvSpPr>
            <p:nvPr/>
          </p:nvSpPr>
          <p:spPr bwMode="auto">
            <a:xfrm flipV="1">
              <a:off x="2292" y="3120"/>
              <a:ext cx="126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2112" y="3254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>
                  <a:latin typeface="Times New Roman" pitchFamily="18" charset="0"/>
                </a:rPr>
                <a:t>⑦</a:t>
              </a:r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3600" y="2966"/>
              <a:ext cx="7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solidFill>
                    <a:srgbClr val="FF00FF"/>
                  </a:solidFill>
                </a:rPr>
                <a:t> (4, 6, -7)</a:t>
              </a:r>
            </a:p>
          </p:txBody>
        </p:sp>
      </p:grpSp>
      <p:grpSp>
        <p:nvGrpSpPr>
          <p:cNvPr id="37" name="Group 54"/>
          <p:cNvGrpSpPr>
            <a:grpSpLocks/>
          </p:cNvGrpSpPr>
          <p:nvPr/>
        </p:nvGrpSpPr>
        <p:grpSpPr bwMode="auto">
          <a:xfrm>
            <a:off x="3352800" y="3336925"/>
            <a:ext cx="3622675" cy="2225675"/>
            <a:chOff x="2112" y="2102"/>
            <a:chExt cx="2282" cy="1402"/>
          </a:xfrm>
        </p:grpSpPr>
        <p:sp>
          <p:nvSpPr>
            <p:cNvPr id="38" name="Line 55"/>
            <p:cNvSpPr>
              <a:spLocks noChangeShapeType="1"/>
            </p:cNvSpPr>
            <p:nvPr/>
          </p:nvSpPr>
          <p:spPr bwMode="auto">
            <a:xfrm>
              <a:off x="2303" y="2218"/>
              <a:ext cx="1201" cy="119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2112" y="2102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>
                  <a:latin typeface="Times New Roman" pitchFamily="18" charset="0"/>
                </a:rPr>
                <a:t>⑧</a:t>
              </a:r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3552" y="3254"/>
              <a:ext cx="8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kumimoji="1" lang="en-US" altLang="zh-CN" sz="2000" b="1">
                  <a:solidFill>
                    <a:srgbClr val="FF00FF"/>
                  </a:solidFill>
                </a:rPr>
                <a:t>  (5, 3, 14)</a:t>
              </a:r>
            </a:p>
          </p:txBody>
        </p:sp>
      </p:grpSp>
      <p:graphicFrame>
        <p:nvGraphicFramePr>
          <p:cNvPr id="41" name="Group 58"/>
          <p:cNvGraphicFramePr>
            <a:graphicFrameLocks noGrp="1"/>
          </p:cNvGraphicFramePr>
          <p:nvPr/>
        </p:nvGraphicFramePr>
        <p:xfrm>
          <a:off x="1828800" y="1905000"/>
          <a:ext cx="1524000" cy="365760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6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CC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(1, 2, 12)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CC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(1, 3,  9 )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CC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(3, 1, -3)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CC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(3, 5, 14)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CC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(4, 3, 24)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CC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(5, 2, 18)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CC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(6, 1, 15)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33CC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(6, 4, -7)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2" name="Rectangle 78"/>
          <p:cNvSpPr>
            <a:spLocks noChangeArrowheads="1"/>
          </p:cNvSpPr>
          <p:nvPr/>
        </p:nvSpPr>
        <p:spPr bwMode="auto">
          <a:xfrm>
            <a:off x="2406650" y="28194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>
                <a:solidFill>
                  <a:srgbClr val="99FF33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43" name="Rectangle 79"/>
          <p:cNvSpPr>
            <a:spLocks noChangeArrowheads="1"/>
          </p:cNvSpPr>
          <p:nvPr/>
        </p:nvSpPr>
        <p:spPr bwMode="auto">
          <a:xfrm>
            <a:off x="2330450" y="46482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>
                <a:solidFill>
                  <a:srgbClr val="99FF33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44" name="Rectangle 80"/>
          <p:cNvSpPr>
            <a:spLocks noChangeArrowheads="1"/>
          </p:cNvSpPr>
          <p:nvPr/>
        </p:nvSpPr>
        <p:spPr bwMode="auto">
          <a:xfrm>
            <a:off x="2209800" y="1919288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2</a:t>
            </a:r>
          </a:p>
        </p:txBody>
      </p:sp>
      <p:sp>
        <p:nvSpPr>
          <p:cNvPr id="45" name="Rectangle 81"/>
          <p:cNvSpPr>
            <a:spLocks noChangeArrowheads="1"/>
          </p:cNvSpPr>
          <p:nvPr/>
        </p:nvSpPr>
        <p:spPr bwMode="auto">
          <a:xfrm>
            <a:off x="2362200" y="41910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2</a:t>
            </a:r>
          </a:p>
        </p:txBody>
      </p:sp>
      <p:sp>
        <p:nvSpPr>
          <p:cNvPr id="46" name="Rectangle 82"/>
          <p:cNvSpPr>
            <a:spLocks noChangeArrowheads="1"/>
          </p:cNvSpPr>
          <p:nvPr/>
        </p:nvSpPr>
        <p:spPr bwMode="auto">
          <a:xfrm>
            <a:off x="2286000" y="1447800"/>
            <a:ext cx="59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solidFill>
                  <a:schemeClr val="hlink"/>
                </a:solidFill>
                <a:latin typeface="Times New Roman" pitchFamily="18" charset="0"/>
              </a:rPr>
              <a:t>col</a:t>
            </a:r>
          </a:p>
        </p:txBody>
      </p:sp>
      <p:sp>
        <p:nvSpPr>
          <p:cNvPr id="47" name="Rectangle 83"/>
          <p:cNvSpPr>
            <a:spLocks noChangeArrowheads="1"/>
          </p:cNvSpPr>
          <p:nvPr/>
        </p:nvSpPr>
        <p:spPr bwMode="auto">
          <a:xfrm>
            <a:off x="5105400" y="1447800"/>
            <a:ext cx="430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>
                <a:solidFill>
                  <a:schemeClr val="hlink"/>
                </a:solidFill>
                <a:latin typeface="Times New Roman" pitchFamily="18" charset="0"/>
              </a:rPr>
              <a:t> q</a:t>
            </a:r>
          </a:p>
        </p:txBody>
      </p:sp>
      <p:sp>
        <p:nvSpPr>
          <p:cNvPr id="48" name="Rectangle 84"/>
          <p:cNvSpPr>
            <a:spLocks noChangeArrowheads="1"/>
          </p:cNvSpPr>
          <p:nvPr/>
        </p:nvSpPr>
        <p:spPr bwMode="auto">
          <a:xfrm>
            <a:off x="5226050" y="19050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>
                <a:solidFill>
                  <a:schemeClr val="hlink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49" name="Rectangle 85"/>
          <p:cNvSpPr>
            <a:spLocks noChangeArrowheads="1"/>
          </p:cNvSpPr>
          <p:nvPr/>
        </p:nvSpPr>
        <p:spPr bwMode="auto">
          <a:xfrm>
            <a:off x="5257800" y="23622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>
                <a:solidFill>
                  <a:schemeClr val="hlink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50" name="Rectangle 86"/>
          <p:cNvSpPr>
            <a:spLocks noChangeArrowheads="1"/>
          </p:cNvSpPr>
          <p:nvPr/>
        </p:nvSpPr>
        <p:spPr bwMode="auto">
          <a:xfrm>
            <a:off x="5257800" y="28194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>
                <a:solidFill>
                  <a:schemeClr val="hlink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51" name="Rectangle 87"/>
          <p:cNvSpPr>
            <a:spLocks noChangeArrowheads="1"/>
          </p:cNvSpPr>
          <p:nvPr/>
        </p:nvSpPr>
        <p:spPr bwMode="auto">
          <a:xfrm>
            <a:off x="5257800" y="32766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>
                <a:solidFill>
                  <a:schemeClr val="hlink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52" name="AutoShape 88"/>
          <p:cNvSpPr>
            <a:spLocks noChangeArrowheads="1"/>
          </p:cNvSpPr>
          <p:nvPr/>
        </p:nvSpPr>
        <p:spPr bwMode="auto">
          <a:xfrm>
            <a:off x="304800" y="5791200"/>
            <a:ext cx="7239000" cy="533400"/>
          </a:xfrm>
          <a:prstGeom prst="wedgeRoundRectCallout">
            <a:avLst>
              <a:gd name="adj1" fmla="val -17653"/>
              <a:gd name="adj2" fmla="val -100597"/>
              <a:gd name="adj3" fmla="val 16667"/>
            </a:avLst>
          </a:prstGeom>
          <a:solidFill>
            <a:srgbClr val="CCFFFF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</a:rPr>
              <a:t>每个元素的列分量表示为：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kumimoji="1" lang="en-US" altLang="zh-CN" sz="3200" b="1">
                <a:solidFill>
                  <a:srgbClr val="FF3300"/>
                </a:solidFill>
                <a:latin typeface="Times New Roman" pitchFamily="18" charset="0"/>
              </a:rPr>
              <a:t>a.data[p].j</a:t>
            </a:r>
          </a:p>
        </p:txBody>
      </p:sp>
      <p:grpSp>
        <p:nvGrpSpPr>
          <p:cNvPr id="53" name="Group 89"/>
          <p:cNvGrpSpPr>
            <a:grpSpLocks/>
          </p:cNvGrpSpPr>
          <p:nvPr/>
        </p:nvGrpSpPr>
        <p:grpSpPr bwMode="auto">
          <a:xfrm>
            <a:off x="1371600" y="1447800"/>
            <a:ext cx="430213" cy="3914775"/>
            <a:chOff x="977" y="912"/>
            <a:chExt cx="271" cy="2466"/>
          </a:xfrm>
        </p:grpSpPr>
        <p:grpSp>
          <p:nvGrpSpPr>
            <p:cNvPr id="54" name="Group 90"/>
            <p:cNvGrpSpPr>
              <a:grpSpLocks/>
            </p:cNvGrpSpPr>
            <p:nvPr/>
          </p:nvGrpSpPr>
          <p:grpSpPr bwMode="auto">
            <a:xfrm>
              <a:off x="977" y="912"/>
              <a:ext cx="271" cy="1440"/>
              <a:chOff x="977" y="912"/>
              <a:chExt cx="271" cy="1440"/>
            </a:xfrm>
          </p:grpSpPr>
          <p:sp>
            <p:nvSpPr>
              <p:cNvPr id="56" name="Rectangle 91"/>
              <p:cNvSpPr>
                <a:spLocks noChangeArrowheads="1"/>
              </p:cNvSpPr>
              <p:nvPr/>
            </p:nvSpPr>
            <p:spPr bwMode="auto">
              <a:xfrm>
                <a:off x="977" y="912"/>
                <a:ext cx="27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 b="1">
                    <a:latin typeface="Times New Roman" pitchFamily="18" charset="0"/>
                  </a:rPr>
                  <a:t> p</a:t>
                </a:r>
              </a:p>
            </p:txBody>
          </p:sp>
          <p:sp>
            <p:nvSpPr>
              <p:cNvPr id="57" name="Rectangle 92"/>
              <p:cNvSpPr>
                <a:spLocks noChangeArrowheads="1"/>
              </p:cNvSpPr>
              <p:nvPr/>
            </p:nvSpPr>
            <p:spPr bwMode="auto">
              <a:xfrm>
                <a:off x="1008" y="120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 b="1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58" name="Rectangle 93"/>
              <p:cNvSpPr>
                <a:spLocks noChangeArrowheads="1"/>
              </p:cNvSpPr>
              <p:nvPr/>
            </p:nvSpPr>
            <p:spPr bwMode="auto">
              <a:xfrm>
                <a:off x="1028" y="1488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 b="1"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59" name="Rectangle 94"/>
              <p:cNvSpPr>
                <a:spLocks noChangeArrowheads="1"/>
              </p:cNvSpPr>
              <p:nvPr/>
            </p:nvSpPr>
            <p:spPr bwMode="auto">
              <a:xfrm>
                <a:off x="1028" y="1776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 b="1"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60" name="Rectangle 95"/>
              <p:cNvSpPr>
                <a:spLocks noChangeArrowheads="1"/>
              </p:cNvSpPr>
              <p:nvPr/>
            </p:nvSpPr>
            <p:spPr bwMode="auto">
              <a:xfrm>
                <a:off x="1028" y="2064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 b="1">
                    <a:latin typeface="Times New Roman" pitchFamily="18" charset="0"/>
                  </a:rPr>
                  <a:t>4</a:t>
                </a:r>
              </a:p>
            </p:txBody>
          </p:sp>
        </p:grpSp>
        <p:sp>
          <p:nvSpPr>
            <p:cNvPr id="55" name="Text Box 96"/>
            <p:cNvSpPr txBox="1">
              <a:spLocks noChangeArrowheads="1"/>
            </p:cNvSpPr>
            <p:nvPr/>
          </p:nvSpPr>
          <p:spPr bwMode="auto">
            <a:xfrm>
              <a:off x="1056" y="2400"/>
              <a:ext cx="144" cy="9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.</a:t>
              </a:r>
            </a:p>
            <a:p>
              <a:pPr algn="ctr">
                <a:spcBef>
                  <a:spcPct val="50000"/>
                </a:spcBef>
              </a:pPr>
              <a:r>
                <a:rPr kumimoji="1" lang="en-US" altLang="zh-CN" sz="2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.</a:t>
              </a:r>
            </a:p>
            <a:p>
              <a:pPr algn="ctr">
                <a:spcBef>
                  <a:spcPct val="50000"/>
                </a:spcBef>
              </a:pPr>
              <a:r>
                <a:rPr kumimoji="1" lang="en-US" altLang="zh-CN" sz="2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.</a:t>
              </a:r>
            </a:p>
          </p:txBody>
        </p:sp>
      </p:grpSp>
      <p:sp>
        <p:nvSpPr>
          <p:cNvPr id="61" name="Text Box 97"/>
          <p:cNvSpPr txBox="1">
            <a:spLocks noChangeArrowheads="1"/>
          </p:cNvSpPr>
          <p:nvPr/>
        </p:nvSpPr>
        <p:spPr bwMode="auto">
          <a:xfrm>
            <a:off x="5334000" y="3733800"/>
            <a:ext cx="2286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4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.</a:t>
            </a:r>
          </a:p>
          <a:p>
            <a:pPr algn="ctr">
              <a:spcBef>
                <a:spcPct val="50000"/>
              </a:spcBef>
            </a:pPr>
            <a:r>
              <a:rPr kumimoji="1" lang="en-US" altLang="zh-CN" sz="24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.</a:t>
            </a:r>
          </a:p>
          <a:p>
            <a:pPr algn="ctr">
              <a:spcBef>
                <a:spcPct val="50000"/>
              </a:spcBef>
            </a:pPr>
            <a:r>
              <a:rPr kumimoji="1" lang="en-US" altLang="zh-CN" sz="24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63464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7" grpId="0" autoUpdateAnimBg="0"/>
      <p:bldP spid="8" grpId="0" autoUpdateAnimBg="0"/>
      <p:bldP spid="42" grpId="0" autoUpdateAnimBg="0"/>
      <p:bldP spid="43" grpId="0" autoUpdateAnimBg="0"/>
      <p:bldP spid="44" grpId="0" autoUpdateAnimBg="0"/>
      <p:bldP spid="45" grpId="0" autoUpdateAnimBg="0"/>
      <p:bldP spid="46" grpId="0" autoUpdateAnimBg="0"/>
      <p:bldP spid="47" grpId="0" autoUpdateAnimBg="0"/>
      <p:bldP spid="48" grpId="0" autoUpdateAnimBg="0"/>
      <p:bldP spid="49" grpId="0" autoUpdateAnimBg="0"/>
      <p:bldP spid="50" grpId="0" autoUpdateAnimBg="0"/>
      <p:bldP spid="51" grpId="0" autoUpdateAnimBg="0"/>
      <p:bldP spid="52" grpId="0" animBg="1" autoUpdateAnimBg="0"/>
      <p:bldP spid="61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3075D-D6D7-471F-98FC-BAE0A90185CF}" type="slidenum">
              <a:rPr lang="en-US" altLang="zh-CN" smtClean="0"/>
              <a:pPr/>
              <a:t>71</a:t>
            </a:fld>
            <a:endParaRPr lang="en-US" altLang="zh-CN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81000" y="241385"/>
            <a:ext cx="4541838" cy="57943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zh-CN" altLang="en-US" sz="2800" b="1">
                <a:solidFill>
                  <a:srgbClr val="0000FF"/>
                </a:solidFill>
                <a:latin typeface="宋体" pitchFamily="2" charset="-122"/>
              </a:rPr>
              <a:t>方法</a:t>
            </a:r>
            <a:r>
              <a:rPr lang="en-US" altLang="zh-CN" sz="2800" b="1">
                <a:solidFill>
                  <a:srgbClr val="0000FF"/>
                </a:solidFill>
                <a:latin typeface="宋体" pitchFamily="2" charset="-122"/>
              </a:rPr>
              <a:t>2</a:t>
            </a:r>
            <a:r>
              <a:rPr lang="en-US" altLang="zh-CN" sz="3200" b="1">
                <a:solidFill>
                  <a:srgbClr val="0000FF"/>
                </a:solidFill>
                <a:ea typeface="黑体" pitchFamily="2" charset="-122"/>
              </a:rPr>
              <a:t>   </a:t>
            </a:r>
            <a:r>
              <a:rPr lang="zh-CN" altLang="en-US" sz="2800" b="1">
                <a:solidFill>
                  <a:srgbClr val="0000FF"/>
                </a:solidFill>
                <a:latin typeface="宋体" pitchFamily="2" charset="-122"/>
                <a:sym typeface="Wingdings" pitchFamily="2" charset="2"/>
              </a:rPr>
              <a:t>快速转置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04800" y="2655973"/>
            <a:ext cx="989013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>
                <a:latin typeface="Times New Roman" pitchFamily="18" charset="0"/>
                <a:ea typeface="黑体" pitchFamily="2" charset="-122"/>
              </a:rPr>
              <a:t>已知</a:t>
            </a:r>
          </a:p>
          <a:p>
            <a:pPr algn="ctr"/>
            <a:r>
              <a:rPr kumimoji="1" lang="zh-CN" altLang="en-US" sz="2400" b="1">
                <a:latin typeface="Times New Roman" pitchFamily="18" charset="0"/>
                <a:ea typeface="黑体" pitchFamily="2" charset="-122"/>
              </a:rPr>
              <a:t>三</a:t>
            </a:r>
          </a:p>
          <a:p>
            <a:pPr algn="ctr"/>
            <a:r>
              <a:rPr kumimoji="1" lang="zh-CN" altLang="en-US" sz="2400" b="1">
                <a:latin typeface="Times New Roman" pitchFamily="18" charset="0"/>
                <a:ea typeface="黑体" pitchFamily="2" charset="-122"/>
              </a:rPr>
              <a:t>元</a:t>
            </a:r>
          </a:p>
          <a:p>
            <a:pPr algn="ctr"/>
            <a:r>
              <a:rPr kumimoji="1" lang="zh-CN" altLang="en-US" sz="2400" b="1">
                <a:latin typeface="Times New Roman" pitchFamily="18" charset="0"/>
                <a:ea typeface="黑体" pitchFamily="2" charset="-122"/>
              </a:rPr>
              <a:t>组</a:t>
            </a:r>
          </a:p>
          <a:p>
            <a:pPr algn="ctr"/>
            <a:r>
              <a:rPr kumimoji="1" lang="zh-CN" altLang="en-US" sz="2400" b="1">
                <a:latin typeface="Times New Roman" pitchFamily="18" charset="0"/>
                <a:ea typeface="黑体" pitchFamily="2" charset="-122"/>
              </a:rPr>
              <a:t>表</a:t>
            </a:r>
          </a:p>
          <a:p>
            <a:pPr algn="ctr"/>
            <a:r>
              <a:rPr kumimoji="1" lang="en-US" altLang="zh-CN" sz="2400" b="1">
                <a:latin typeface="Times New Roman" pitchFamily="18" charset="0"/>
                <a:ea typeface="黑体" pitchFamily="2" charset="-122"/>
              </a:rPr>
              <a:t>a.data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246938" y="2649623"/>
            <a:ext cx="1006475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>
                <a:latin typeface="Times New Roman" pitchFamily="18" charset="0"/>
                <a:ea typeface="黑体" pitchFamily="2" charset="-122"/>
              </a:rPr>
              <a:t>求</a:t>
            </a:r>
          </a:p>
          <a:p>
            <a:pPr algn="ctr"/>
            <a:r>
              <a:rPr kumimoji="1" lang="zh-CN" altLang="en-US" sz="2400" b="1">
                <a:solidFill>
                  <a:srgbClr val="FF00FF"/>
                </a:solidFill>
                <a:latin typeface="Times New Roman" pitchFamily="18" charset="0"/>
                <a:ea typeface="黑体" pitchFamily="2" charset="-122"/>
              </a:rPr>
              <a:t>三</a:t>
            </a:r>
          </a:p>
          <a:p>
            <a:pPr algn="ctr"/>
            <a:r>
              <a:rPr kumimoji="1" lang="zh-CN" altLang="en-US" sz="2400" b="1">
                <a:solidFill>
                  <a:srgbClr val="FF00FF"/>
                </a:solidFill>
                <a:latin typeface="Times New Roman" pitchFamily="18" charset="0"/>
                <a:ea typeface="黑体" pitchFamily="2" charset="-122"/>
              </a:rPr>
              <a:t>元</a:t>
            </a:r>
          </a:p>
          <a:p>
            <a:pPr algn="ctr"/>
            <a:r>
              <a:rPr kumimoji="1" lang="zh-CN" altLang="en-US" sz="2400" b="1">
                <a:solidFill>
                  <a:srgbClr val="FF00FF"/>
                </a:solidFill>
                <a:latin typeface="Times New Roman" pitchFamily="18" charset="0"/>
                <a:ea typeface="黑体" pitchFamily="2" charset="-122"/>
              </a:rPr>
              <a:t>组</a:t>
            </a:r>
          </a:p>
          <a:p>
            <a:pPr algn="ctr"/>
            <a:r>
              <a:rPr kumimoji="1" lang="zh-CN" altLang="en-US" sz="2400" b="1">
                <a:solidFill>
                  <a:srgbClr val="FF00FF"/>
                </a:solidFill>
                <a:latin typeface="Times New Roman" pitchFamily="18" charset="0"/>
                <a:ea typeface="黑体" pitchFamily="2" charset="-122"/>
              </a:rPr>
              <a:t>表</a:t>
            </a:r>
          </a:p>
          <a:p>
            <a:pPr algn="ctr"/>
            <a:r>
              <a:rPr kumimoji="1" lang="en-US" altLang="zh-CN" sz="2400" b="1">
                <a:solidFill>
                  <a:srgbClr val="FF00FF"/>
                </a:solidFill>
                <a:latin typeface="Times New Roman" pitchFamily="18" charset="0"/>
                <a:ea typeface="黑体" pitchFamily="2" charset="-122"/>
              </a:rPr>
              <a:t>b.data</a:t>
            </a:r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2971800" y="2244810"/>
            <a:ext cx="3733800" cy="1081088"/>
            <a:chOff x="1872" y="1392"/>
            <a:chExt cx="2352" cy="681"/>
          </a:xfrm>
        </p:grpSpPr>
        <p:sp>
          <p:nvSpPr>
            <p:cNvPr id="8" name="Line 6"/>
            <p:cNvSpPr>
              <a:spLocks noChangeShapeType="1"/>
            </p:cNvSpPr>
            <p:nvPr/>
          </p:nvSpPr>
          <p:spPr bwMode="auto">
            <a:xfrm flipV="1">
              <a:off x="2112" y="1488"/>
              <a:ext cx="1296" cy="43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872" y="1824"/>
              <a:ext cx="27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>
                  <a:latin typeface="Times New Roman" pitchFamily="18" charset="0"/>
                </a:rPr>
                <a:t>③</a:t>
              </a: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3508" y="1392"/>
              <a:ext cx="7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kumimoji="1" lang="en-US" altLang="zh-CN" sz="2000" b="1">
                  <a:solidFill>
                    <a:srgbClr val="FF00FF"/>
                  </a:solidFill>
                </a:rPr>
                <a:t>(1, 3, -3)</a:t>
              </a:r>
            </a:p>
          </p:txBody>
        </p:sp>
      </p:grpSp>
      <p:grpSp>
        <p:nvGrpSpPr>
          <p:cNvPr id="11" name="Group 9"/>
          <p:cNvGrpSpPr>
            <a:grpSpLocks/>
          </p:cNvGrpSpPr>
          <p:nvPr/>
        </p:nvGrpSpPr>
        <p:grpSpPr bwMode="auto">
          <a:xfrm>
            <a:off x="2971800" y="2092410"/>
            <a:ext cx="3733800" cy="1236663"/>
            <a:chOff x="1872" y="1296"/>
            <a:chExt cx="2352" cy="779"/>
          </a:xfrm>
        </p:grpSpPr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2112" y="1440"/>
              <a:ext cx="1296" cy="528"/>
            </a:xfrm>
            <a:prstGeom prst="line">
              <a:avLst/>
            </a:prstGeom>
            <a:noFill/>
            <a:ln w="38100">
              <a:solidFill>
                <a:srgbClr val="99FF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1872" y="1296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solidFill>
                    <a:srgbClr val="99FF33"/>
                  </a:solidFill>
                  <a:latin typeface="Times New Roman" pitchFamily="18" charset="0"/>
                </a:rPr>
                <a:t>①</a:t>
              </a: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3510" y="1825"/>
              <a:ext cx="71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000" b="1">
                  <a:solidFill>
                    <a:srgbClr val="FF00FF"/>
                  </a:solidFill>
                </a:rPr>
                <a:t>(</a:t>
              </a:r>
              <a:r>
                <a:rPr kumimoji="1" lang="en-US" altLang="zh-CN" sz="2000" b="1">
                  <a:solidFill>
                    <a:srgbClr val="009900"/>
                  </a:solidFill>
                </a:rPr>
                <a:t>2 ,1, 12</a:t>
              </a:r>
              <a:r>
                <a:rPr kumimoji="1" lang="en-US" altLang="zh-CN" sz="2000" b="1">
                  <a:solidFill>
                    <a:srgbClr val="FF00FF"/>
                  </a:solidFill>
                </a:rPr>
                <a:t>)</a:t>
              </a:r>
            </a:p>
          </p:txBody>
        </p:sp>
      </p:grpSp>
      <p:grpSp>
        <p:nvGrpSpPr>
          <p:cNvPr id="15" name="Group 13"/>
          <p:cNvGrpSpPr>
            <a:grpSpLocks/>
          </p:cNvGrpSpPr>
          <p:nvPr/>
        </p:nvGrpSpPr>
        <p:grpSpPr bwMode="auto">
          <a:xfrm>
            <a:off x="2971800" y="3373523"/>
            <a:ext cx="3962400" cy="1084262"/>
            <a:chOff x="1872" y="2103"/>
            <a:chExt cx="2496" cy="683"/>
          </a:xfrm>
        </p:grpSpPr>
        <p:sp>
          <p:nvSpPr>
            <p:cNvPr id="16" name="Line 14"/>
            <p:cNvSpPr>
              <a:spLocks noChangeShapeType="1"/>
            </p:cNvSpPr>
            <p:nvPr/>
          </p:nvSpPr>
          <p:spPr bwMode="auto">
            <a:xfrm flipV="1">
              <a:off x="2112" y="2208"/>
              <a:ext cx="1296" cy="44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1872" y="2536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>
                  <a:latin typeface="Times New Roman" pitchFamily="18" charset="0"/>
                </a:rPr>
                <a:t>⑥</a:t>
              </a: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3510" y="2103"/>
              <a:ext cx="85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000" b="1">
                  <a:solidFill>
                    <a:srgbClr val="FF00FF"/>
                  </a:solidFill>
                </a:rPr>
                <a:t>(2, 5, 18)</a:t>
              </a:r>
            </a:p>
          </p:txBody>
        </p:sp>
      </p:grpSp>
      <p:grpSp>
        <p:nvGrpSpPr>
          <p:cNvPr id="19" name="Group 17"/>
          <p:cNvGrpSpPr>
            <a:grpSpLocks/>
          </p:cNvGrpSpPr>
          <p:nvPr/>
        </p:nvGrpSpPr>
        <p:grpSpPr bwMode="auto">
          <a:xfrm>
            <a:off x="2971800" y="2473410"/>
            <a:ext cx="3810000" cy="1709738"/>
            <a:chOff x="1872" y="1536"/>
            <a:chExt cx="2400" cy="1077"/>
          </a:xfrm>
        </p:grpSpPr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2064" y="1680"/>
              <a:ext cx="1296" cy="72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1872" y="1536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solidFill>
                    <a:schemeClr val="accent1"/>
                  </a:solidFill>
                  <a:latin typeface="Times New Roman" pitchFamily="18" charset="0"/>
                </a:rPr>
                <a:t>②</a:t>
              </a: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3510" y="2363"/>
              <a:ext cx="7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000" b="1">
                  <a:solidFill>
                    <a:srgbClr val="FF00FF"/>
                  </a:solidFill>
                </a:rPr>
                <a:t>(</a:t>
              </a:r>
              <a:r>
                <a:rPr kumimoji="1" lang="en-US" altLang="zh-CN" sz="2000" b="1">
                  <a:solidFill>
                    <a:srgbClr val="0000FF"/>
                  </a:solidFill>
                </a:rPr>
                <a:t>3, 1,  9</a:t>
              </a:r>
              <a:r>
                <a:rPr kumimoji="1" lang="en-US" altLang="zh-CN" sz="2000" b="1">
                  <a:solidFill>
                    <a:srgbClr val="FF00FF"/>
                  </a:solidFill>
                </a:rPr>
                <a:t>)</a:t>
              </a:r>
            </a:p>
          </p:txBody>
        </p:sp>
      </p:grpSp>
      <p:grpSp>
        <p:nvGrpSpPr>
          <p:cNvPr id="23" name="Group 21"/>
          <p:cNvGrpSpPr>
            <a:grpSpLocks/>
          </p:cNvGrpSpPr>
          <p:nvPr/>
        </p:nvGrpSpPr>
        <p:grpSpPr bwMode="auto">
          <a:xfrm>
            <a:off x="2971800" y="4592723"/>
            <a:ext cx="4038600" cy="639762"/>
            <a:chOff x="1872" y="2871"/>
            <a:chExt cx="2544" cy="403"/>
          </a:xfrm>
        </p:grpSpPr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V="1">
              <a:off x="2118" y="2976"/>
              <a:ext cx="1242" cy="15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1872" y="3024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>
                  <a:latin typeface="Times New Roman" pitchFamily="18" charset="0"/>
                </a:rPr>
                <a:t>⑧</a:t>
              </a: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3510" y="2871"/>
              <a:ext cx="90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kumimoji="1" lang="en-US" altLang="zh-CN" sz="2000" b="1">
                  <a:solidFill>
                    <a:srgbClr val="FF00FF"/>
                  </a:solidFill>
                </a:rPr>
                <a:t>(4, 6, -7)</a:t>
              </a:r>
            </a:p>
          </p:txBody>
        </p:sp>
      </p:grpSp>
      <p:grpSp>
        <p:nvGrpSpPr>
          <p:cNvPr id="27" name="Group 25"/>
          <p:cNvGrpSpPr>
            <a:grpSpLocks/>
          </p:cNvGrpSpPr>
          <p:nvPr/>
        </p:nvGrpSpPr>
        <p:grpSpPr bwMode="auto">
          <a:xfrm>
            <a:off x="2971800" y="3311610"/>
            <a:ext cx="3810000" cy="2073275"/>
            <a:chOff x="1872" y="2054"/>
            <a:chExt cx="2400" cy="1306"/>
          </a:xfrm>
        </p:grpSpPr>
        <p:sp>
          <p:nvSpPr>
            <p:cNvPr id="28" name="Line 26"/>
            <p:cNvSpPr>
              <a:spLocks noChangeShapeType="1"/>
            </p:cNvSpPr>
            <p:nvPr/>
          </p:nvSpPr>
          <p:spPr bwMode="auto">
            <a:xfrm>
              <a:off x="2112" y="2160"/>
              <a:ext cx="1248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1872" y="2054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>
                  <a:latin typeface="Times New Roman" pitchFamily="18" charset="0"/>
                </a:rPr>
                <a:t>④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3504" y="3110"/>
              <a:ext cx="7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000" b="1">
                  <a:solidFill>
                    <a:srgbClr val="FF00FF"/>
                  </a:solidFill>
                </a:rPr>
                <a:t>(5, 3, 14)</a:t>
              </a:r>
            </a:p>
          </p:txBody>
        </p:sp>
      </p:grpSp>
      <p:grpSp>
        <p:nvGrpSpPr>
          <p:cNvPr id="31" name="Group 29"/>
          <p:cNvGrpSpPr>
            <a:grpSpLocks/>
          </p:cNvGrpSpPr>
          <p:nvPr/>
        </p:nvGrpSpPr>
        <p:grpSpPr bwMode="auto">
          <a:xfrm>
            <a:off x="5410200" y="2168610"/>
            <a:ext cx="1371600" cy="3162300"/>
            <a:chOff x="3408" y="1344"/>
            <a:chExt cx="864" cy="1992"/>
          </a:xfrm>
        </p:grpSpPr>
        <p:sp>
          <p:nvSpPr>
            <p:cNvPr id="32" name="Line 30"/>
            <p:cNvSpPr>
              <a:spLocks noChangeShapeType="1"/>
            </p:cNvSpPr>
            <p:nvPr/>
          </p:nvSpPr>
          <p:spPr bwMode="auto">
            <a:xfrm>
              <a:off x="3408" y="1344"/>
              <a:ext cx="86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3408" y="1593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>
              <a:off x="3408" y="1842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3408" y="2091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>
              <a:off x="3408" y="2340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3408" y="2589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>
              <a:off x="3408" y="2838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>
              <a:off x="3408" y="3087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>
              <a:off x="3408" y="3336"/>
              <a:ext cx="86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>
              <a:off x="3408" y="1344"/>
              <a:ext cx="0" cy="199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>
              <a:off x="4272" y="1344"/>
              <a:ext cx="0" cy="199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43" name="Group 41"/>
          <p:cNvGrpSpPr>
            <a:grpSpLocks/>
          </p:cNvGrpSpPr>
          <p:nvPr/>
        </p:nvGrpSpPr>
        <p:grpSpPr bwMode="auto">
          <a:xfrm>
            <a:off x="2971800" y="2595648"/>
            <a:ext cx="3962400" cy="2255837"/>
            <a:chOff x="1872" y="1613"/>
            <a:chExt cx="2496" cy="1421"/>
          </a:xfrm>
        </p:grpSpPr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1872" y="2783"/>
              <a:ext cx="27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>
                  <a:latin typeface="Times New Roman" pitchFamily="18" charset="0"/>
                </a:rPr>
                <a:t>⑦</a:t>
              </a:r>
            </a:p>
          </p:txBody>
        </p:sp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3510" y="1613"/>
              <a:ext cx="85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000" b="1">
                  <a:solidFill>
                    <a:srgbClr val="FF00FF"/>
                  </a:solidFill>
                </a:rPr>
                <a:t>(1, 6, 15)</a:t>
              </a:r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 flipV="1">
              <a:off x="2112" y="1728"/>
              <a:ext cx="1296" cy="115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47" name="Group 45"/>
          <p:cNvGrpSpPr>
            <a:grpSpLocks/>
          </p:cNvGrpSpPr>
          <p:nvPr/>
        </p:nvGrpSpPr>
        <p:grpSpPr bwMode="auto">
          <a:xfrm>
            <a:off x="2971800" y="3679910"/>
            <a:ext cx="3797300" cy="911225"/>
            <a:chOff x="1872" y="2296"/>
            <a:chExt cx="2392" cy="574"/>
          </a:xfrm>
        </p:grpSpPr>
        <p:sp>
          <p:nvSpPr>
            <p:cNvPr id="48" name="Line 46"/>
            <p:cNvSpPr>
              <a:spLocks noChangeShapeType="1"/>
            </p:cNvSpPr>
            <p:nvPr/>
          </p:nvSpPr>
          <p:spPr bwMode="auto">
            <a:xfrm>
              <a:off x="2112" y="2429"/>
              <a:ext cx="1296" cy="25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1872" y="2296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>
                  <a:latin typeface="Times New Roman" pitchFamily="18" charset="0"/>
                </a:rPr>
                <a:t>⑤</a:t>
              </a:r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3510" y="2620"/>
              <a:ext cx="7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solidFill>
                    <a:srgbClr val="FF00FF"/>
                  </a:solidFill>
                </a:rPr>
                <a:t>(3, 4, 24)</a:t>
              </a:r>
            </a:p>
          </p:txBody>
        </p:sp>
      </p:grpSp>
      <p:graphicFrame>
        <p:nvGraphicFramePr>
          <p:cNvPr id="51" name="Group 49"/>
          <p:cNvGraphicFramePr>
            <a:graphicFrameLocks noGrp="1"/>
          </p:cNvGraphicFramePr>
          <p:nvPr/>
        </p:nvGraphicFramePr>
        <p:xfrm>
          <a:off x="1522413" y="2093998"/>
          <a:ext cx="1371600" cy="3169920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33CC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1, 2, 12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33CC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33CC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1, 3,  9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33CC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 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33CC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(3, 1, -3)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33CC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(3, 5, 14)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33CC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(4, 3, 24)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33CC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(5, 2, 18)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33CC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(6, 1, 15)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33CC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(6, 4, -7)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2" name="Rectangle 69"/>
          <p:cNvSpPr>
            <a:spLocks noChangeArrowheads="1"/>
          </p:cNvSpPr>
          <p:nvPr/>
        </p:nvSpPr>
        <p:spPr bwMode="auto">
          <a:xfrm>
            <a:off x="381000" y="873210"/>
            <a:ext cx="83820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6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思路：依次</a:t>
            </a:r>
            <a:r>
              <a:rPr kumimoji="1" lang="zh-CN" altLang="en-US" sz="2600" b="1">
                <a:latin typeface="楷体_GB2312" pitchFamily="49" charset="-122"/>
                <a:ea typeface="楷体_GB2312" pitchFamily="49" charset="-122"/>
              </a:rPr>
              <a:t>把</a:t>
            </a:r>
            <a:r>
              <a:rPr kumimoji="1" lang="en-US" altLang="zh-CN" sz="2600" b="1">
                <a:latin typeface="楷体_GB2312" pitchFamily="49" charset="-122"/>
                <a:ea typeface="楷体_GB2312" pitchFamily="49" charset="-122"/>
              </a:rPr>
              <a:t>a.data</a:t>
            </a:r>
            <a:r>
              <a:rPr kumimoji="1" lang="zh-CN" altLang="en-US" sz="2600" b="1">
                <a:latin typeface="楷体_GB2312" pitchFamily="49" charset="-122"/>
                <a:ea typeface="楷体_GB2312" pitchFamily="49" charset="-122"/>
              </a:rPr>
              <a:t>中的元素直接送入</a:t>
            </a:r>
            <a:r>
              <a:rPr kumimoji="1" lang="en-US" altLang="zh-CN" sz="2600" b="1">
                <a:latin typeface="楷体_GB2312" pitchFamily="49" charset="-122"/>
                <a:ea typeface="楷体_GB2312" pitchFamily="49" charset="-122"/>
              </a:rPr>
              <a:t>b.data</a:t>
            </a:r>
            <a:r>
              <a:rPr kumimoji="1" lang="zh-CN" altLang="en-US" sz="2600" b="1">
                <a:latin typeface="楷体_GB2312" pitchFamily="49" charset="-122"/>
                <a:ea typeface="楷体_GB2312" pitchFamily="49" charset="-122"/>
              </a:rPr>
              <a:t>的恰当位置上（</a:t>
            </a:r>
            <a:r>
              <a:rPr kumimoji="1" lang="zh-CN" altLang="en-US" sz="26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即</a:t>
            </a:r>
            <a:r>
              <a:rPr kumimoji="1" lang="en-US" altLang="zh-CN" sz="26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M</a:t>
            </a:r>
            <a:r>
              <a:rPr kumimoji="1" lang="zh-CN" altLang="en-US" sz="26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三元组的</a:t>
            </a:r>
            <a:r>
              <a:rPr kumimoji="1" lang="en-US" altLang="zh-CN" sz="26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p</a:t>
            </a:r>
            <a:r>
              <a:rPr kumimoji="1" lang="zh-CN" altLang="en-US" sz="26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指针不回溯</a:t>
            </a:r>
            <a:r>
              <a:rPr kumimoji="1" lang="zh-CN" altLang="en-US" sz="2600" b="1">
                <a:latin typeface="楷体_GB2312" pitchFamily="49" charset="-122"/>
                <a:ea typeface="楷体_GB2312" pitchFamily="49" charset="-122"/>
              </a:rPr>
              <a:t>）。</a:t>
            </a:r>
          </a:p>
        </p:txBody>
      </p:sp>
      <p:grpSp>
        <p:nvGrpSpPr>
          <p:cNvPr id="53" name="Group 71"/>
          <p:cNvGrpSpPr>
            <a:grpSpLocks/>
          </p:cNvGrpSpPr>
          <p:nvPr/>
        </p:nvGrpSpPr>
        <p:grpSpPr bwMode="auto">
          <a:xfrm>
            <a:off x="1066800" y="1727285"/>
            <a:ext cx="430213" cy="2041525"/>
            <a:chOff x="977" y="912"/>
            <a:chExt cx="271" cy="1484"/>
          </a:xfrm>
        </p:grpSpPr>
        <p:sp>
          <p:nvSpPr>
            <p:cNvPr id="54" name="Rectangle 72"/>
            <p:cNvSpPr>
              <a:spLocks noChangeArrowheads="1"/>
            </p:cNvSpPr>
            <p:nvPr/>
          </p:nvSpPr>
          <p:spPr bwMode="auto">
            <a:xfrm>
              <a:off x="977" y="912"/>
              <a:ext cx="271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>
                  <a:latin typeface="Times New Roman" pitchFamily="18" charset="0"/>
                </a:rPr>
                <a:t> p</a:t>
              </a:r>
            </a:p>
          </p:txBody>
        </p:sp>
        <p:sp>
          <p:nvSpPr>
            <p:cNvPr id="55" name="Rectangle 73"/>
            <p:cNvSpPr>
              <a:spLocks noChangeArrowheads="1"/>
            </p:cNvSpPr>
            <p:nvPr/>
          </p:nvSpPr>
          <p:spPr bwMode="auto">
            <a:xfrm>
              <a:off x="1008" y="1200"/>
              <a:ext cx="212" cy="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56" name="Rectangle 74"/>
            <p:cNvSpPr>
              <a:spLocks noChangeArrowheads="1"/>
            </p:cNvSpPr>
            <p:nvPr/>
          </p:nvSpPr>
          <p:spPr bwMode="auto">
            <a:xfrm>
              <a:off x="1028" y="1488"/>
              <a:ext cx="212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57" name="Rectangle 75"/>
            <p:cNvSpPr>
              <a:spLocks noChangeArrowheads="1"/>
            </p:cNvSpPr>
            <p:nvPr/>
          </p:nvSpPr>
          <p:spPr bwMode="auto">
            <a:xfrm>
              <a:off x="1028" y="1776"/>
              <a:ext cx="212" cy="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58" name="Rectangle 76"/>
            <p:cNvSpPr>
              <a:spLocks noChangeArrowheads="1"/>
            </p:cNvSpPr>
            <p:nvPr/>
          </p:nvSpPr>
          <p:spPr bwMode="auto">
            <a:xfrm>
              <a:off x="1028" y="2064"/>
              <a:ext cx="212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>
                  <a:latin typeface="Times New Roman" pitchFamily="18" charset="0"/>
                </a:rPr>
                <a:t>4</a:t>
              </a:r>
            </a:p>
          </p:txBody>
        </p:sp>
      </p:grpSp>
      <p:sp>
        <p:nvSpPr>
          <p:cNvPr id="59" name="Rectangle 77"/>
          <p:cNvSpPr>
            <a:spLocks noChangeArrowheads="1"/>
          </p:cNvSpPr>
          <p:nvPr/>
        </p:nvSpPr>
        <p:spPr bwMode="auto">
          <a:xfrm>
            <a:off x="4979988" y="1711410"/>
            <a:ext cx="430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>
                <a:solidFill>
                  <a:schemeClr val="hlink"/>
                </a:solidFill>
                <a:latin typeface="Times New Roman" pitchFamily="18" charset="0"/>
              </a:rPr>
              <a:t> q</a:t>
            </a:r>
          </a:p>
        </p:txBody>
      </p:sp>
      <p:sp>
        <p:nvSpPr>
          <p:cNvPr id="60" name="Rectangle 78"/>
          <p:cNvSpPr>
            <a:spLocks noChangeArrowheads="1"/>
          </p:cNvSpPr>
          <p:nvPr/>
        </p:nvSpPr>
        <p:spPr bwMode="auto">
          <a:xfrm>
            <a:off x="4953000" y="2930610"/>
            <a:ext cx="412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>
                <a:solidFill>
                  <a:schemeClr val="hlink"/>
                </a:solidFill>
                <a:latin typeface="Times New Roman" pitchFamily="18" charset="0"/>
              </a:rPr>
              <a:t> 3</a:t>
            </a:r>
          </a:p>
        </p:txBody>
      </p:sp>
      <p:sp>
        <p:nvSpPr>
          <p:cNvPr id="61" name="Rectangle 79"/>
          <p:cNvSpPr>
            <a:spLocks noChangeArrowheads="1"/>
          </p:cNvSpPr>
          <p:nvPr/>
        </p:nvSpPr>
        <p:spPr bwMode="auto">
          <a:xfrm>
            <a:off x="4953000" y="3768810"/>
            <a:ext cx="412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>
                <a:solidFill>
                  <a:schemeClr val="hlink"/>
                </a:solidFill>
                <a:latin typeface="Times New Roman" pitchFamily="18" charset="0"/>
              </a:rPr>
              <a:t> 5</a:t>
            </a:r>
          </a:p>
        </p:txBody>
      </p:sp>
      <p:sp>
        <p:nvSpPr>
          <p:cNvPr id="62" name="Rectangle 70"/>
          <p:cNvSpPr>
            <a:spLocks noChangeArrowheads="1"/>
          </p:cNvSpPr>
          <p:nvPr/>
        </p:nvSpPr>
        <p:spPr bwMode="auto">
          <a:xfrm>
            <a:off x="533400" y="5638800"/>
            <a:ext cx="6553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关键：</a:t>
            </a:r>
            <a:r>
              <a:rPr kumimoji="1" lang="zh-CN" altLang="en-US" sz="2800" b="1" dirty="0">
                <a:latin typeface="楷体_GB2312" pitchFamily="49" charset="-122"/>
                <a:ea typeface="楷体_GB2312" pitchFamily="49" charset="-122"/>
              </a:rPr>
              <a:t>怎样寻找</a:t>
            </a:r>
            <a:r>
              <a:rPr kumimoji="1" lang="en-US" altLang="zh-CN" sz="2800" b="1" dirty="0" err="1">
                <a:latin typeface="楷体_GB2312" pitchFamily="49" charset="-122"/>
                <a:ea typeface="楷体_GB2312" pitchFamily="49" charset="-122"/>
              </a:rPr>
              <a:t>b.data</a:t>
            </a:r>
            <a:r>
              <a:rPr kumimoji="1" lang="zh-CN" altLang="en-US" sz="2800" b="1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800" b="1" dirty="0">
                <a:latin typeface="Times New Roman"/>
                <a:ea typeface="楷体_GB2312" pitchFamily="49" charset="-122"/>
              </a:rPr>
              <a:t>“</a:t>
            </a:r>
            <a:r>
              <a:rPr kumimoji="1" lang="zh-CN" altLang="en-US" sz="2800" b="1" dirty="0">
                <a:latin typeface="楷体_GB2312" pitchFamily="49" charset="-122"/>
                <a:ea typeface="楷体_GB2312" pitchFamily="49" charset="-122"/>
              </a:rPr>
              <a:t>恰当</a:t>
            </a:r>
            <a:r>
              <a:rPr kumimoji="1" lang="zh-CN" altLang="en-US" sz="2800" b="1" dirty="0">
                <a:latin typeface="Times New Roman"/>
                <a:ea typeface="楷体_GB2312" pitchFamily="49" charset="-122"/>
              </a:rPr>
              <a:t>”</a:t>
            </a:r>
            <a:r>
              <a:rPr kumimoji="1" lang="zh-CN" altLang="en-US" sz="2800" b="1" dirty="0">
                <a:latin typeface="楷体_GB2312" pitchFamily="49" charset="-122"/>
                <a:ea typeface="楷体_GB2312" pitchFamily="49" charset="-122"/>
              </a:rPr>
              <a:t>位置？</a:t>
            </a:r>
          </a:p>
        </p:txBody>
      </p:sp>
    </p:spTree>
    <p:extLst>
      <p:ext uri="{BB962C8B-B14F-4D97-AF65-F5344CB8AC3E}">
        <p14:creationId xmlns:p14="http://schemas.microsoft.com/office/powerpoint/2010/main" val="38447733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52" grpId="0" autoUpdateAnimBg="0"/>
      <p:bldP spid="59" grpId="0" autoUpdateAnimBg="0"/>
      <p:bldP spid="60" grpId="0" autoUpdateAnimBg="0"/>
      <p:bldP spid="61" grpId="0" autoUpdateAnimBg="0"/>
      <p:bldP spid="62" grpId="0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A5B16-FB82-44B6-8BBA-09C5BBE9194C}" type="slidenum">
              <a:rPr lang="en-US" altLang="zh-CN"/>
              <a:pPr/>
              <a:t>72</a:t>
            </a:fld>
            <a:endParaRPr lang="en-US" altLang="zh-CN"/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98438"/>
            <a:ext cx="2514600" cy="519112"/>
          </a:xfrm>
        </p:spPr>
        <p:txBody>
          <a:bodyPr/>
          <a:lstStyle/>
          <a:p>
            <a:pPr algn="l"/>
            <a:r>
              <a:rPr lang="zh-CN" altLang="en-US" sz="28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设计思路：</a:t>
            </a:r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228600" y="685800"/>
            <a:ext cx="86868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如果能</a:t>
            </a:r>
            <a:r>
              <a:rPr kumimoji="1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预知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</a:rPr>
              <a:t>M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矩阵</a:t>
            </a:r>
            <a:r>
              <a:rPr kumimoji="1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每一列</a:t>
            </a:r>
            <a:r>
              <a:rPr kumimoji="1" lang="en-US" altLang="zh-CN" sz="2400" b="1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即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</a:rPr>
              <a:t>T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的每一行</a:t>
            </a:r>
            <a:r>
              <a:rPr kumimoji="1" lang="en-US" altLang="zh-CN" sz="2400" b="1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非零元素个数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，</a:t>
            </a:r>
          </a:p>
          <a:p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又能很快得知</a:t>
            </a:r>
            <a:r>
              <a:rPr kumimoji="1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第一个非零元素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在</a:t>
            </a:r>
            <a:r>
              <a:rPr kumimoji="1" lang="en-US" altLang="zh-CN" sz="2400" b="1">
                <a:latin typeface="楷体_GB2312" pitchFamily="49" charset="-122"/>
                <a:ea typeface="楷体_GB2312" pitchFamily="49" charset="-122"/>
              </a:rPr>
              <a:t>b.data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中的</a:t>
            </a:r>
            <a:r>
              <a:rPr kumimoji="1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位置</a:t>
            </a:r>
            <a:r>
              <a:rPr kumimoji="1" lang="en-US" altLang="zh-CN" sz="2400" b="1">
                <a:latin typeface="楷体_GB2312" pitchFamily="49" charset="-122"/>
                <a:ea typeface="楷体_GB2312" pitchFamily="49" charset="-122"/>
              </a:rPr>
              <a:t>,</a:t>
            </a:r>
          </a:p>
          <a:p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则扫描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</a:rPr>
              <a:t>a.data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时便可以将每个元素准确定位</a:t>
            </a:r>
            <a:r>
              <a:rPr kumimoji="1" lang="en-US" altLang="zh-CN" sz="2400" b="1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因已知若干参考点</a:t>
            </a:r>
            <a:r>
              <a:rPr kumimoji="1" lang="en-US" altLang="zh-CN" sz="2400" b="1">
                <a:latin typeface="楷体_GB2312" pitchFamily="49" charset="-122"/>
                <a:ea typeface="楷体_GB2312" pitchFamily="49" charset="-122"/>
              </a:rPr>
              <a:t>)</a:t>
            </a:r>
            <a:endParaRPr kumimoji="1" lang="en-US" altLang="zh-CN" sz="2400" b="1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228600" y="2528888"/>
            <a:ext cx="81534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762000" indent="-762000">
              <a:spcBef>
                <a:spcPct val="50000"/>
              </a:spcBef>
            </a:pPr>
            <a:r>
              <a:rPr kumimoji="1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技巧：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为实现转置运算，应当按列生成 </a:t>
            </a:r>
            <a:r>
              <a:rPr kumimoji="1" lang="en-US" altLang="zh-CN" sz="2400" b="1">
                <a:latin typeface="楷体_GB2312" pitchFamily="49" charset="-122"/>
                <a:ea typeface="楷体_GB2312" pitchFamily="49" charset="-122"/>
              </a:rPr>
              <a:t>M 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矩阵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三元组表的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两个辅助向量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，让它携带每列的非零元素个数 </a:t>
            </a:r>
            <a:r>
              <a:rPr kumimoji="1" lang="en-US" altLang="zh-CN" sz="2000" b="1">
                <a:solidFill>
                  <a:srgbClr val="0000FF"/>
                </a:solidFill>
                <a:latin typeface="Times New Roman" pitchFamily="18" charset="0"/>
              </a:rPr>
              <a:t>NUM(i)</a:t>
            </a:r>
            <a:r>
              <a:rPr kumimoji="1" lang="en-US" altLang="zh-CN" sz="2000" b="1">
                <a:solidFill>
                  <a:srgbClr val="99FF33"/>
                </a:solidFill>
                <a:latin typeface="Times New Roman" pitchFamily="18" charset="0"/>
              </a:rPr>
              <a:t> 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以及每列的第一个非零元素在三元组表中的位置</a:t>
            </a:r>
            <a:r>
              <a:rPr kumimoji="1" lang="en-US" altLang="zh-CN" sz="2000" b="1">
                <a:solidFill>
                  <a:srgbClr val="0000FF"/>
                </a:solidFill>
                <a:latin typeface="Times New Roman" pitchFamily="18" charset="0"/>
              </a:rPr>
              <a:t>POS(i)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等信息。</a:t>
            </a:r>
          </a:p>
        </p:txBody>
      </p:sp>
      <p:graphicFrame>
        <p:nvGraphicFramePr>
          <p:cNvPr id="12295" name="Group 7"/>
          <p:cNvGraphicFramePr>
            <a:graphicFrameLocks noGrp="1"/>
          </p:cNvGraphicFramePr>
          <p:nvPr/>
        </p:nvGraphicFramePr>
        <p:xfrm>
          <a:off x="4343400" y="4511675"/>
          <a:ext cx="4572000" cy="1431925"/>
        </p:xfrm>
        <a:graphic>
          <a:graphicData uri="http://schemas.openxmlformats.org/drawingml/2006/table">
            <a:tbl>
              <a:tblPr/>
              <a:tblGrid>
                <a:gridCol w="1033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8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3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89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i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NUM(i)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33CC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POS( i )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329" name="Rectangle 41"/>
          <p:cNvSpPr>
            <a:spLocks noChangeArrowheads="1"/>
          </p:cNvSpPr>
          <p:nvPr/>
        </p:nvSpPr>
        <p:spPr bwMode="auto">
          <a:xfrm>
            <a:off x="304800" y="5121275"/>
            <a:ext cx="3886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计算式：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</a:rPr>
              <a:t>POS(1)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</a:rPr>
              <a:t>＝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</a:rPr>
              <a:t>1</a:t>
            </a:r>
          </a:p>
          <a:p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</a:rPr>
              <a:t>POS(i)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</a:rPr>
              <a:t>＝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</a:rPr>
              <a:t>POS(i-1)+NUM(i-1)</a:t>
            </a:r>
          </a:p>
        </p:txBody>
      </p:sp>
      <p:sp>
        <p:nvSpPr>
          <p:cNvPr id="12330" name="AutoShape 42"/>
          <p:cNvSpPr>
            <a:spLocks noChangeArrowheads="1"/>
          </p:cNvSpPr>
          <p:nvPr/>
        </p:nvSpPr>
        <p:spPr bwMode="auto">
          <a:xfrm>
            <a:off x="762000" y="4435475"/>
            <a:ext cx="3089275" cy="457200"/>
          </a:xfrm>
          <a:prstGeom prst="wedgeEllipseCallout">
            <a:avLst>
              <a:gd name="adj1" fmla="val 64542"/>
              <a:gd name="adj2" fmla="val 7673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kumimoji="1" lang="zh-CN" altLang="en-US" sz="2000" b="1">
                <a:solidFill>
                  <a:srgbClr val="0000FF"/>
                </a:solidFill>
                <a:latin typeface="Times New Roman" pitchFamily="18" charset="0"/>
              </a:rPr>
              <a:t>辅助向量的样式：</a:t>
            </a:r>
          </a:p>
        </p:txBody>
      </p:sp>
      <p:sp>
        <p:nvSpPr>
          <p:cNvPr id="12331" name="Rectangle 43"/>
          <p:cNvSpPr>
            <a:spLocks noChangeArrowheads="1"/>
          </p:cNvSpPr>
          <p:nvPr/>
        </p:nvSpPr>
        <p:spPr bwMode="auto">
          <a:xfrm>
            <a:off x="304800" y="2057400"/>
            <a:ext cx="780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请注意</a:t>
            </a:r>
            <a:r>
              <a:rPr kumimoji="1" lang="en-US" altLang="zh-CN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a.data</a:t>
            </a:r>
            <a:r>
              <a:rPr kumimoji="1"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特征：每列首个非零元素必定先被扫描到。</a:t>
            </a:r>
          </a:p>
        </p:txBody>
      </p:sp>
    </p:spTree>
    <p:extLst>
      <p:ext uri="{BB962C8B-B14F-4D97-AF65-F5344CB8AC3E}">
        <p14:creationId xmlns:p14="http://schemas.microsoft.com/office/powerpoint/2010/main" val="122410856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AC71D1A-010D-431E-AB2F-600BD572FCE4}" type="slidenum">
              <a:rPr lang="en-US" altLang="zh-CN"/>
              <a:pPr/>
              <a:t>73</a:t>
            </a:fld>
            <a:endParaRPr lang="en-US" altLang="zh-CN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2095" y="61833"/>
            <a:ext cx="8839200" cy="1552575"/>
          </a:xfrm>
        </p:spPr>
        <p:txBody>
          <a:bodyPr/>
          <a:lstStyle/>
          <a:p>
            <a:pPr algn="l"/>
            <a:r>
              <a:rPr lang="zh-CN" altLang="en-US" sz="2400" b="1" dirty="0">
                <a:solidFill>
                  <a:srgbClr val="0000FF"/>
                </a:solidFill>
                <a:ea typeface="楷体_GB2312" pitchFamily="49" charset="-122"/>
              </a:rPr>
              <a:t>令：</a:t>
            </a:r>
            <a:r>
              <a:rPr lang="en-US" altLang="zh-CN" sz="2400" b="1" dirty="0">
                <a:solidFill>
                  <a:srgbClr val="0000FF"/>
                </a:solidFill>
                <a:ea typeface="楷体_GB2312" pitchFamily="49" charset="-122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rPr>
              <a:t>M</a:t>
            </a:r>
            <a:r>
              <a:rPr lang="zh-CN" altLang="en-US" sz="2400" b="1" dirty="0">
                <a:solidFill>
                  <a:schemeClr val="tx1"/>
                </a:solidFill>
                <a:ea typeface="楷体_GB2312" pitchFamily="49" charset="-122"/>
              </a:rPr>
              <a:t>矩阵中的</a:t>
            </a:r>
            <a:r>
              <a:rPr lang="zh-CN" altLang="en-US" sz="2400" b="1" dirty="0">
                <a:solidFill>
                  <a:srgbClr val="0000FF"/>
                </a:solidFill>
                <a:ea typeface="楷体_GB2312" pitchFamily="49" charset="-122"/>
              </a:rPr>
              <a:t>列变量</a:t>
            </a:r>
            <a:r>
              <a:rPr lang="zh-CN" altLang="en-US" sz="2400" b="1" dirty="0">
                <a:solidFill>
                  <a:schemeClr val="tx1"/>
                </a:solidFill>
                <a:ea typeface="楷体_GB2312" pitchFamily="49" charset="-122"/>
              </a:rPr>
              <a:t>用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col</a:t>
            </a:r>
            <a:r>
              <a:rPr lang="zh-CN" altLang="en-US" sz="2400" b="1" dirty="0">
                <a:solidFill>
                  <a:schemeClr val="tx1"/>
                </a:solidFill>
                <a:ea typeface="楷体_GB2312" pitchFamily="49" charset="-122"/>
              </a:rPr>
              <a:t>表示；</a:t>
            </a:r>
            <a:br>
              <a:rPr lang="zh-CN" altLang="en-US" sz="2400" b="1" dirty="0">
                <a:solidFill>
                  <a:schemeClr val="tx1"/>
                </a:solidFill>
                <a:ea typeface="楷体_GB2312" pitchFamily="49" charset="-122"/>
              </a:rPr>
            </a:br>
            <a:r>
              <a:rPr lang="zh-CN" altLang="en-US" sz="2400" b="1" dirty="0">
                <a:solidFill>
                  <a:schemeClr val="accent1"/>
                </a:solidFill>
                <a:ea typeface="楷体_GB2312" pitchFamily="49" charset="-122"/>
              </a:rPr>
              <a:t>      </a:t>
            </a:r>
            <a:r>
              <a:rPr lang="en-US" altLang="zh-CN" sz="2400" b="1" dirty="0">
                <a:solidFill>
                  <a:schemeClr val="accent1"/>
                </a:solidFill>
                <a:ea typeface="楷体_GB2312" pitchFamily="49" charset="-122"/>
              </a:rPr>
              <a:t>  </a:t>
            </a:r>
            <a:r>
              <a:rPr lang="en-US" altLang="zh-CN" sz="2400" b="1" dirty="0" err="1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num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[ col ]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：</a:t>
            </a:r>
            <a:r>
              <a:rPr lang="zh-CN" altLang="en-US" sz="24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存放</a:t>
            </a:r>
            <a:r>
              <a:rPr lang="en-US" altLang="zh-CN" sz="2400" b="1" dirty="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rPr>
              <a:t>M</a:t>
            </a:r>
            <a:r>
              <a:rPr lang="zh-CN" altLang="en-US" sz="24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中第</a:t>
            </a:r>
            <a:r>
              <a:rPr lang="en-US" altLang="zh-CN" sz="2400" b="1" dirty="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rPr>
              <a:t>col</a:t>
            </a:r>
            <a:r>
              <a:rPr lang="en-US" altLang="zh-CN" sz="2400" b="1" dirty="0">
                <a:solidFill>
                  <a:schemeClr val="tx1"/>
                </a:solidFill>
                <a:ea typeface="楷体_GB2312" pitchFamily="49" charset="-122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列中非</a:t>
            </a:r>
            <a:r>
              <a:rPr lang="en-US" altLang="zh-CN" sz="24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元素个数</a:t>
            </a:r>
            <a:br>
              <a:rPr lang="zh-CN" altLang="en-US" sz="2400" b="1" dirty="0">
                <a:solidFill>
                  <a:schemeClr val="accent1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2400" b="1" dirty="0">
                <a:solidFill>
                  <a:schemeClr val="accent1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en-US" altLang="zh-CN" sz="2400" b="1" dirty="0">
                <a:solidFill>
                  <a:schemeClr val="accent1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en-US" altLang="zh-CN" sz="2400" b="1" dirty="0" err="1">
                <a:solidFill>
                  <a:srgbClr val="009900"/>
                </a:solidFill>
                <a:latin typeface="Times New Roman" pitchFamily="18" charset="0"/>
                <a:ea typeface="楷体_GB2312" pitchFamily="49" charset="-122"/>
              </a:rPr>
              <a:t>cpos</a:t>
            </a:r>
            <a:r>
              <a:rPr lang="en-US" altLang="zh-CN" sz="2400" b="1" dirty="0">
                <a:solidFill>
                  <a:srgbClr val="009900"/>
                </a:solidFill>
                <a:latin typeface="Times New Roman" pitchFamily="18" charset="0"/>
                <a:ea typeface="楷体_GB2312" pitchFamily="49" charset="-122"/>
              </a:rPr>
              <a:t>[ col ]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：</a:t>
            </a:r>
            <a:r>
              <a:rPr lang="zh-CN" altLang="en-US" sz="24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存放</a:t>
            </a:r>
            <a:r>
              <a:rPr lang="en-US" altLang="zh-CN" sz="2400" b="1" dirty="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rPr>
              <a:t>M</a:t>
            </a:r>
            <a:r>
              <a:rPr lang="zh-CN" altLang="en-US" sz="24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中第</a:t>
            </a:r>
            <a:r>
              <a:rPr lang="en-US" altLang="zh-CN" sz="2400" b="1" dirty="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rPr>
              <a:t>col</a:t>
            </a:r>
            <a:r>
              <a:rPr lang="zh-CN" altLang="en-US" sz="24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列的第一个非</a:t>
            </a:r>
            <a:r>
              <a:rPr lang="en-US" altLang="zh-CN" sz="24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元素的位置</a:t>
            </a:r>
            <a:br>
              <a:rPr lang="zh-CN" altLang="en-US" sz="24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24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          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（即</a:t>
            </a:r>
            <a:r>
              <a:rPr lang="en-US" altLang="zh-CN" sz="2400" b="1" dirty="0" err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b.data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中待计算的</a:t>
            </a:r>
            <a:r>
              <a:rPr lang="zh-CN" altLang="en-US" sz="2400" b="1" dirty="0">
                <a:solidFill>
                  <a:srgbClr val="0000FF"/>
                </a:solidFill>
                <a:latin typeface="Arial"/>
                <a:ea typeface="楷体_GB2312" pitchFamily="49" charset="-122"/>
              </a:rPr>
              <a:t>“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恰当</a:t>
            </a:r>
            <a:r>
              <a:rPr lang="zh-CN" altLang="en-US" sz="2400" b="1" dirty="0">
                <a:solidFill>
                  <a:srgbClr val="0000FF"/>
                </a:solidFill>
                <a:latin typeface="Arial"/>
                <a:ea typeface="楷体_GB2312" pitchFamily="49" charset="-122"/>
              </a:rPr>
              <a:t>”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位置所需参考点）</a:t>
            </a: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240800" y="4664075"/>
            <a:ext cx="5867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讨论：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求出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按列优先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的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辅助向量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后，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如何实现快速转置？</a:t>
            </a:r>
          </a:p>
        </p:txBody>
      </p:sp>
      <p:graphicFrame>
        <p:nvGraphicFramePr>
          <p:cNvPr id="13316" name="Group 4"/>
          <p:cNvGraphicFramePr>
            <a:graphicFrameLocks noGrp="1"/>
          </p:cNvGraphicFramePr>
          <p:nvPr/>
        </p:nvGraphicFramePr>
        <p:xfrm>
          <a:off x="228600" y="2209800"/>
          <a:ext cx="4953000" cy="1431925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03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91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col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num[col]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cpos[col]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350" name="Rectangle 38"/>
          <p:cNvSpPr>
            <a:spLocks noChangeArrowheads="1"/>
          </p:cNvSpPr>
          <p:nvPr/>
        </p:nvSpPr>
        <p:spPr bwMode="auto">
          <a:xfrm>
            <a:off x="601645" y="3816710"/>
            <a:ext cx="4495800" cy="762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solidFill>
                  <a:schemeClr val="bg1"/>
                </a:solidFill>
                <a:latin typeface="Times New Roman" pitchFamily="18" charset="0"/>
                <a:ea typeface="楷体_GB2312" pitchFamily="49" charset="-122"/>
              </a:rPr>
              <a:t>计算式： 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itchFamily="18" charset="0"/>
                <a:ea typeface="楷体_GB2312" pitchFamily="49" charset="-122"/>
              </a:rPr>
              <a:t>cpot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itchFamily="18" charset="0"/>
              </a:rPr>
              <a:t>(1)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itchFamily="18" charset="0"/>
              </a:rPr>
              <a:t>＝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itchFamily="18" charset="0"/>
              </a:rPr>
              <a:t>1</a:t>
            </a:r>
          </a:p>
          <a:p>
            <a:r>
              <a:rPr kumimoji="1" lang="en-US" altLang="zh-CN" sz="2000" b="1">
                <a:solidFill>
                  <a:schemeClr val="bg1"/>
                </a:solidFill>
                <a:latin typeface="Times New Roman" pitchFamily="18" charset="0"/>
                <a:ea typeface="楷体_GB2312" pitchFamily="49" charset="-122"/>
              </a:rPr>
              <a:t>cpos[col]</a:t>
            </a:r>
            <a:r>
              <a:rPr kumimoji="1" lang="en-US" altLang="zh-CN" sz="2000" b="1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kumimoji="1" lang="zh-CN" altLang="en-US" sz="2000" b="1">
                <a:solidFill>
                  <a:schemeClr val="bg1"/>
                </a:solidFill>
                <a:latin typeface="Times New Roman" pitchFamily="18" charset="0"/>
              </a:rPr>
              <a:t>＝</a:t>
            </a:r>
            <a:r>
              <a:rPr kumimoji="1" lang="zh-CN" altLang="en-US" sz="2000" b="1">
                <a:solidFill>
                  <a:schemeClr val="bg1"/>
                </a:solidFill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en-US" altLang="zh-CN" sz="2000" b="1">
                <a:solidFill>
                  <a:schemeClr val="bg1"/>
                </a:solidFill>
                <a:latin typeface="Times New Roman" pitchFamily="18" charset="0"/>
                <a:ea typeface="楷体_GB2312" pitchFamily="49" charset="-122"/>
              </a:rPr>
              <a:t>cpos[col-1]</a:t>
            </a:r>
            <a:r>
              <a:rPr kumimoji="1" lang="en-US" altLang="zh-CN" sz="2000" b="1">
                <a:solidFill>
                  <a:schemeClr val="bg1"/>
                </a:solidFill>
                <a:latin typeface="Times New Roman" pitchFamily="18" charset="0"/>
              </a:rPr>
              <a:t> + </a:t>
            </a:r>
            <a:r>
              <a:rPr kumimoji="1" lang="en-US" altLang="zh-CN" sz="2000" b="1">
                <a:solidFill>
                  <a:schemeClr val="bg1"/>
                </a:solidFill>
                <a:latin typeface="Times New Roman" pitchFamily="18" charset="0"/>
                <a:ea typeface="楷体_GB2312" pitchFamily="49" charset="-122"/>
              </a:rPr>
              <a:t>num[col-1]</a:t>
            </a:r>
          </a:p>
        </p:txBody>
      </p:sp>
      <p:sp>
        <p:nvSpPr>
          <p:cNvPr id="13352" name="Rectangle 40"/>
          <p:cNvSpPr>
            <a:spLocks noChangeArrowheads="1"/>
          </p:cNvSpPr>
          <p:nvPr/>
        </p:nvSpPr>
        <p:spPr bwMode="auto">
          <a:xfrm>
            <a:off x="1981200" y="3200400"/>
            <a:ext cx="320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kumimoji="1" lang="en-US" altLang="zh-CN" sz="2400">
                <a:solidFill>
                  <a:schemeClr val="accent2"/>
                </a:solidFill>
                <a:latin typeface="Times New Roman" pitchFamily="18" charset="0"/>
              </a:rPr>
              <a:t>  </a:t>
            </a:r>
            <a:r>
              <a:rPr kumimoji="1" lang="en-US" altLang="zh-CN" sz="2400">
                <a:solidFill>
                  <a:srgbClr val="0000FF"/>
                </a:solidFill>
                <a:latin typeface="Times New Roman" pitchFamily="18" charset="0"/>
              </a:rPr>
              <a:t>3      5      7       8       9</a:t>
            </a:r>
          </a:p>
        </p:txBody>
      </p:sp>
      <p:grpSp>
        <p:nvGrpSpPr>
          <p:cNvPr id="13354" name="Group 42"/>
          <p:cNvGrpSpPr>
            <a:grpSpLocks/>
          </p:cNvGrpSpPr>
          <p:nvPr/>
        </p:nvGrpSpPr>
        <p:grpSpPr bwMode="auto">
          <a:xfrm>
            <a:off x="5651500" y="1700213"/>
            <a:ext cx="3124200" cy="2362200"/>
            <a:chOff x="3504" y="1056"/>
            <a:chExt cx="1968" cy="1488"/>
          </a:xfrm>
        </p:grpSpPr>
        <p:grpSp>
          <p:nvGrpSpPr>
            <p:cNvPr id="13355" name="Group 43"/>
            <p:cNvGrpSpPr>
              <a:grpSpLocks/>
            </p:cNvGrpSpPr>
            <p:nvPr/>
          </p:nvGrpSpPr>
          <p:grpSpPr bwMode="auto">
            <a:xfrm>
              <a:off x="3504" y="1296"/>
              <a:ext cx="1872" cy="1248"/>
              <a:chOff x="3504" y="1296"/>
              <a:chExt cx="1872" cy="1248"/>
            </a:xfrm>
          </p:grpSpPr>
          <p:grpSp>
            <p:nvGrpSpPr>
              <p:cNvPr id="13356" name="Group 44"/>
              <p:cNvGrpSpPr>
                <a:grpSpLocks/>
              </p:cNvGrpSpPr>
              <p:nvPr/>
            </p:nvGrpSpPr>
            <p:grpSpPr bwMode="auto">
              <a:xfrm>
                <a:off x="3888" y="1296"/>
                <a:ext cx="1488" cy="1248"/>
                <a:chOff x="1536" y="480"/>
                <a:chExt cx="2304" cy="2160"/>
              </a:xfrm>
            </p:grpSpPr>
            <p:sp>
              <p:nvSpPr>
                <p:cNvPr id="13357" name="AutoShape 45"/>
                <p:cNvSpPr>
                  <a:spLocks/>
                </p:cNvSpPr>
                <p:nvPr/>
              </p:nvSpPr>
              <p:spPr bwMode="auto">
                <a:xfrm>
                  <a:off x="1536" y="480"/>
                  <a:ext cx="48" cy="2160"/>
                </a:xfrm>
                <a:prstGeom prst="leftBracket">
                  <a:avLst>
                    <a:gd name="adj" fmla="val 375000"/>
                  </a:avLst>
                </a:prstGeom>
                <a:noFill/>
                <a:ln w="38100">
                  <a:solidFill>
                    <a:srgbClr val="BADE78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58" name="AutoShape 46"/>
                <p:cNvSpPr>
                  <a:spLocks/>
                </p:cNvSpPr>
                <p:nvPr/>
              </p:nvSpPr>
              <p:spPr bwMode="auto">
                <a:xfrm>
                  <a:off x="3792" y="480"/>
                  <a:ext cx="48" cy="2160"/>
                </a:xfrm>
                <a:prstGeom prst="rightBracket">
                  <a:avLst>
                    <a:gd name="adj" fmla="val 375000"/>
                  </a:avLst>
                </a:prstGeom>
                <a:noFill/>
                <a:ln w="38100">
                  <a:solidFill>
                    <a:srgbClr val="BADE78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359" name="Rectangle 47"/>
                <p:cNvSpPr>
                  <a:spLocks noChangeArrowheads="1"/>
                </p:cNvSpPr>
                <p:nvPr/>
              </p:nvSpPr>
              <p:spPr bwMode="auto">
                <a:xfrm>
                  <a:off x="1656" y="480"/>
                  <a:ext cx="2040" cy="2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BADE78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kumimoji="1" lang="en-US" altLang="zh-CN" sz="2000" b="1">
                      <a:solidFill>
                        <a:schemeClr val="accent2"/>
                      </a:solidFill>
                      <a:latin typeface="Times New Roman" pitchFamily="18" charset="0"/>
                      <a:ea typeface="黑体" pitchFamily="2" charset="-122"/>
                    </a:rPr>
                    <a:t>0</a:t>
                  </a:r>
                  <a:r>
                    <a:rPr kumimoji="1" lang="en-US" altLang="zh-CN" sz="2000" b="1" baseline="-6000">
                      <a:solidFill>
                        <a:schemeClr val="accent2"/>
                      </a:solidFill>
                      <a:latin typeface="Times New Roman" pitchFamily="18" charset="0"/>
                      <a:ea typeface="黑体" pitchFamily="2" charset="-122"/>
                    </a:rPr>
                    <a:t>     </a:t>
                  </a:r>
                  <a:r>
                    <a:rPr kumimoji="1" lang="en-US" altLang="zh-CN" sz="2000" b="1">
                      <a:solidFill>
                        <a:srgbClr val="0000FF"/>
                      </a:solidFill>
                      <a:latin typeface="Times New Roman" pitchFamily="18" charset="0"/>
                      <a:ea typeface="黑体" pitchFamily="2" charset="-122"/>
                    </a:rPr>
                    <a:t>12    9</a:t>
                  </a:r>
                  <a:r>
                    <a:rPr kumimoji="1" lang="en-US" altLang="zh-CN" sz="2000" b="1">
                      <a:solidFill>
                        <a:schemeClr val="accent2"/>
                      </a:solidFill>
                      <a:latin typeface="Times New Roman" pitchFamily="18" charset="0"/>
                      <a:ea typeface="黑体" pitchFamily="2" charset="-122"/>
                    </a:rPr>
                    <a:t>    0    0    0</a:t>
                  </a:r>
                </a:p>
              </p:txBody>
            </p:sp>
            <p:sp>
              <p:nvSpPr>
                <p:cNvPr id="13360" name="Rectangle 48"/>
                <p:cNvSpPr>
                  <a:spLocks noChangeArrowheads="1"/>
                </p:cNvSpPr>
                <p:nvPr/>
              </p:nvSpPr>
              <p:spPr bwMode="auto">
                <a:xfrm>
                  <a:off x="1680" y="864"/>
                  <a:ext cx="2016" cy="2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BADE78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kumimoji="1" lang="en-US" altLang="zh-CN" sz="2000" b="1">
                      <a:solidFill>
                        <a:schemeClr val="accent2"/>
                      </a:solidFill>
                      <a:latin typeface="Times New Roman" pitchFamily="18" charset="0"/>
                      <a:ea typeface="黑体" pitchFamily="2" charset="-122"/>
                    </a:rPr>
                    <a:t>0</a:t>
                  </a:r>
                  <a:r>
                    <a:rPr kumimoji="1" lang="en-US" altLang="zh-CN" sz="2000" b="1" baseline="-6000">
                      <a:solidFill>
                        <a:schemeClr val="accent2"/>
                      </a:solidFill>
                      <a:latin typeface="Times New Roman" pitchFamily="18" charset="0"/>
                      <a:ea typeface="黑体" pitchFamily="2" charset="-122"/>
                    </a:rPr>
                    <a:t>       </a:t>
                  </a:r>
                  <a:r>
                    <a:rPr kumimoji="1" lang="en-US" altLang="zh-CN" sz="2000" b="1">
                      <a:solidFill>
                        <a:schemeClr val="accent2"/>
                      </a:solidFill>
                      <a:latin typeface="Times New Roman" pitchFamily="18" charset="0"/>
                      <a:ea typeface="黑体" pitchFamily="2" charset="-122"/>
                    </a:rPr>
                    <a:t>0     0    0    0    0</a:t>
                  </a:r>
                </a:p>
              </p:txBody>
            </p:sp>
            <p:sp>
              <p:nvSpPr>
                <p:cNvPr id="13361" name="Rectangle 49"/>
                <p:cNvSpPr>
                  <a:spLocks noChangeArrowheads="1"/>
                </p:cNvSpPr>
                <p:nvPr/>
              </p:nvSpPr>
              <p:spPr bwMode="auto">
                <a:xfrm>
                  <a:off x="1656" y="1248"/>
                  <a:ext cx="1992" cy="2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BADE78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kumimoji="1" lang="en-US" altLang="zh-CN" sz="2000" b="1">
                      <a:solidFill>
                        <a:srgbClr val="0000FF"/>
                      </a:solidFill>
                      <a:latin typeface="Times New Roman" pitchFamily="18" charset="0"/>
                      <a:ea typeface="黑体" pitchFamily="2" charset="-122"/>
                    </a:rPr>
                    <a:t>-3</a:t>
                  </a:r>
                  <a:r>
                    <a:rPr kumimoji="1" lang="en-US" altLang="zh-CN" sz="2000" b="1">
                      <a:solidFill>
                        <a:schemeClr val="accent2"/>
                      </a:solidFill>
                      <a:latin typeface="Times New Roman" pitchFamily="18" charset="0"/>
                      <a:ea typeface="黑体" pitchFamily="2" charset="-122"/>
                    </a:rPr>
                    <a:t>     0     0    0    </a:t>
                  </a:r>
                  <a:r>
                    <a:rPr kumimoji="1" lang="en-US" altLang="zh-CN" sz="2000" b="1">
                      <a:solidFill>
                        <a:srgbClr val="0000FF"/>
                      </a:solidFill>
                      <a:latin typeface="Times New Roman" pitchFamily="18" charset="0"/>
                      <a:ea typeface="黑体" pitchFamily="2" charset="-122"/>
                    </a:rPr>
                    <a:t>14</a:t>
                  </a:r>
                  <a:r>
                    <a:rPr kumimoji="1" lang="en-US" altLang="zh-CN" sz="2000" b="1">
                      <a:solidFill>
                        <a:schemeClr val="accent2"/>
                      </a:solidFill>
                      <a:latin typeface="Times New Roman" pitchFamily="18" charset="0"/>
                      <a:ea typeface="黑体" pitchFamily="2" charset="-122"/>
                    </a:rPr>
                    <a:t>   0</a:t>
                  </a:r>
                </a:p>
              </p:txBody>
            </p:sp>
            <p:sp>
              <p:nvSpPr>
                <p:cNvPr id="13362" name="Rectangle 50"/>
                <p:cNvSpPr>
                  <a:spLocks noChangeArrowheads="1"/>
                </p:cNvSpPr>
                <p:nvPr/>
              </p:nvSpPr>
              <p:spPr bwMode="auto">
                <a:xfrm>
                  <a:off x="1680" y="1632"/>
                  <a:ext cx="2064" cy="2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BADE78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kumimoji="1" lang="en-US" altLang="zh-CN" sz="2000" b="1">
                      <a:solidFill>
                        <a:schemeClr val="accent2"/>
                      </a:solidFill>
                      <a:latin typeface="Times New Roman" pitchFamily="18" charset="0"/>
                      <a:ea typeface="黑体" pitchFamily="2" charset="-122"/>
                    </a:rPr>
                    <a:t>0</a:t>
                  </a:r>
                  <a:r>
                    <a:rPr kumimoji="1" lang="en-US" altLang="zh-CN" sz="2000" b="1" baseline="-6000">
                      <a:solidFill>
                        <a:schemeClr val="accent2"/>
                      </a:solidFill>
                      <a:latin typeface="Times New Roman" pitchFamily="18" charset="0"/>
                      <a:ea typeface="黑体" pitchFamily="2" charset="-122"/>
                    </a:rPr>
                    <a:t>     </a:t>
                  </a:r>
                  <a:r>
                    <a:rPr kumimoji="1" lang="en-US" altLang="zh-CN" sz="2000" b="1">
                      <a:solidFill>
                        <a:schemeClr val="accent2"/>
                      </a:solidFill>
                      <a:latin typeface="Times New Roman" pitchFamily="18" charset="0"/>
                      <a:ea typeface="黑体" pitchFamily="2" charset="-122"/>
                    </a:rPr>
                    <a:t> 0   </a:t>
                  </a:r>
                  <a:r>
                    <a:rPr kumimoji="1" lang="en-US" altLang="zh-CN" sz="2000" b="1">
                      <a:solidFill>
                        <a:srgbClr val="0000FF"/>
                      </a:solidFill>
                      <a:latin typeface="Times New Roman" pitchFamily="18" charset="0"/>
                      <a:ea typeface="黑体" pitchFamily="2" charset="-122"/>
                    </a:rPr>
                    <a:t> 24</a:t>
                  </a:r>
                  <a:r>
                    <a:rPr kumimoji="1" lang="en-US" altLang="zh-CN" sz="2000" b="1">
                      <a:solidFill>
                        <a:schemeClr val="accent2"/>
                      </a:solidFill>
                      <a:latin typeface="Times New Roman" pitchFamily="18" charset="0"/>
                      <a:ea typeface="黑体" pitchFamily="2" charset="-122"/>
                    </a:rPr>
                    <a:t>    0    0    0</a:t>
                  </a:r>
                </a:p>
              </p:txBody>
            </p:sp>
            <p:sp>
              <p:nvSpPr>
                <p:cNvPr id="13363" name="Rectangle 51"/>
                <p:cNvSpPr>
                  <a:spLocks noChangeArrowheads="1"/>
                </p:cNvSpPr>
                <p:nvPr/>
              </p:nvSpPr>
              <p:spPr bwMode="auto">
                <a:xfrm>
                  <a:off x="1680" y="2016"/>
                  <a:ext cx="2112" cy="2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BADE78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kumimoji="1" lang="en-US" altLang="zh-CN" sz="2000" b="1">
                      <a:solidFill>
                        <a:schemeClr val="accent2"/>
                      </a:solidFill>
                      <a:latin typeface="Times New Roman" pitchFamily="18" charset="0"/>
                      <a:ea typeface="黑体" pitchFamily="2" charset="-122"/>
                    </a:rPr>
                    <a:t>0</a:t>
                  </a:r>
                  <a:r>
                    <a:rPr kumimoji="1" lang="en-US" altLang="zh-CN" sz="2000" b="1" baseline="-6000">
                      <a:solidFill>
                        <a:schemeClr val="accent2"/>
                      </a:solidFill>
                      <a:latin typeface="Times New Roman" pitchFamily="18" charset="0"/>
                      <a:ea typeface="黑体" pitchFamily="2" charset="-122"/>
                    </a:rPr>
                    <a:t>     </a:t>
                  </a:r>
                  <a:r>
                    <a:rPr kumimoji="1" lang="en-US" altLang="zh-CN" sz="2000" b="1">
                      <a:solidFill>
                        <a:srgbClr val="0000FF"/>
                      </a:solidFill>
                      <a:latin typeface="Times New Roman" pitchFamily="18" charset="0"/>
                      <a:ea typeface="黑体" pitchFamily="2" charset="-122"/>
                    </a:rPr>
                    <a:t>18</a:t>
                  </a:r>
                  <a:r>
                    <a:rPr kumimoji="1" lang="en-US" altLang="zh-CN" sz="2000" b="1">
                      <a:solidFill>
                        <a:schemeClr val="accent2"/>
                      </a:solidFill>
                      <a:latin typeface="Times New Roman" pitchFamily="18" charset="0"/>
                      <a:ea typeface="黑体" pitchFamily="2" charset="-122"/>
                    </a:rPr>
                    <a:t>    0    0    0    0</a:t>
                  </a:r>
                </a:p>
              </p:txBody>
            </p:sp>
            <p:sp>
              <p:nvSpPr>
                <p:cNvPr id="13364" name="Rectangle 52"/>
                <p:cNvSpPr>
                  <a:spLocks noChangeArrowheads="1"/>
                </p:cNvSpPr>
                <p:nvPr/>
              </p:nvSpPr>
              <p:spPr bwMode="auto">
                <a:xfrm>
                  <a:off x="1680" y="2352"/>
                  <a:ext cx="2064" cy="2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BADE78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kumimoji="1" lang="en-US" altLang="zh-CN" sz="2000" b="1">
                      <a:solidFill>
                        <a:srgbClr val="0000FF"/>
                      </a:solidFill>
                      <a:latin typeface="Times New Roman" pitchFamily="18" charset="0"/>
                      <a:ea typeface="黑体" pitchFamily="2" charset="-122"/>
                    </a:rPr>
                    <a:t>15</a:t>
                  </a:r>
                  <a:r>
                    <a:rPr kumimoji="1" lang="en-US" altLang="zh-CN" sz="2000" b="1" baseline="-6000">
                      <a:solidFill>
                        <a:srgbClr val="0000FF"/>
                      </a:solidFill>
                      <a:latin typeface="Times New Roman" pitchFamily="18" charset="0"/>
                      <a:ea typeface="黑体" pitchFamily="2" charset="-122"/>
                    </a:rPr>
                    <a:t> </a:t>
                  </a:r>
                  <a:r>
                    <a:rPr kumimoji="1" lang="en-US" altLang="zh-CN" sz="2000" b="1" baseline="-6000">
                      <a:solidFill>
                        <a:schemeClr val="accent2"/>
                      </a:solidFill>
                      <a:latin typeface="Times New Roman" pitchFamily="18" charset="0"/>
                      <a:ea typeface="黑体" pitchFamily="2" charset="-122"/>
                    </a:rPr>
                    <a:t>    </a:t>
                  </a:r>
                  <a:r>
                    <a:rPr kumimoji="1" lang="en-US" altLang="zh-CN" sz="2000" b="1">
                      <a:solidFill>
                        <a:schemeClr val="accent2"/>
                      </a:solidFill>
                      <a:latin typeface="Times New Roman" pitchFamily="18" charset="0"/>
                      <a:ea typeface="黑体" pitchFamily="2" charset="-122"/>
                    </a:rPr>
                    <a:t>0    0    </a:t>
                  </a:r>
                  <a:r>
                    <a:rPr kumimoji="1" lang="en-US" altLang="zh-CN" sz="2000" b="1">
                      <a:solidFill>
                        <a:srgbClr val="0000FF"/>
                      </a:solidFill>
                      <a:latin typeface="Times New Roman" pitchFamily="18" charset="0"/>
                      <a:ea typeface="黑体" pitchFamily="2" charset="-122"/>
                    </a:rPr>
                    <a:t>-7</a:t>
                  </a:r>
                  <a:r>
                    <a:rPr kumimoji="1" lang="en-US" altLang="zh-CN" sz="2000" b="1">
                      <a:solidFill>
                        <a:schemeClr val="accent2"/>
                      </a:solidFill>
                      <a:latin typeface="Times New Roman" pitchFamily="18" charset="0"/>
                      <a:ea typeface="黑体" pitchFamily="2" charset="-122"/>
                    </a:rPr>
                    <a:t>    0    0</a:t>
                  </a:r>
                </a:p>
              </p:txBody>
            </p:sp>
          </p:grpSp>
          <p:sp>
            <p:nvSpPr>
              <p:cNvPr id="13365" name="Rectangle 53"/>
              <p:cNvSpPr>
                <a:spLocks noChangeArrowheads="1"/>
              </p:cNvSpPr>
              <p:nvPr/>
            </p:nvSpPr>
            <p:spPr bwMode="auto">
              <a:xfrm>
                <a:off x="3504" y="1632"/>
                <a:ext cx="32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800" b="1">
                    <a:latin typeface="Times New Roman" pitchFamily="18" charset="0"/>
                    <a:ea typeface="黑体" pitchFamily="2" charset="-122"/>
                  </a:rPr>
                  <a:t>M</a:t>
                </a:r>
              </a:p>
            </p:txBody>
          </p:sp>
        </p:grpSp>
        <p:sp>
          <p:nvSpPr>
            <p:cNvPr id="13366" name="Text Box 54"/>
            <p:cNvSpPr txBox="1">
              <a:spLocks noChangeArrowheads="1"/>
            </p:cNvSpPr>
            <p:nvPr/>
          </p:nvSpPr>
          <p:spPr bwMode="auto">
            <a:xfrm>
              <a:off x="3504" y="1056"/>
              <a:ext cx="19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itchFamily="18" charset="0"/>
                  <a:ea typeface="楷体_GB2312" pitchFamily="49" charset="-122"/>
                </a:rPr>
                <a:t>col   1    2   3   4   5   6</a:t>
              </a:r>
            </a:p>
          </p:txBody>
        </p:sp>
      </p:grpSp>
      <p:grpSp>
        <p:nvGrpSpPr>
          <p:cNvPr id="13367" name="Group 55"/>
          <p:cNvGrpSpPr>
            <a:grpSpLocks/>
          </p:cNvGrpSpPr>
          <p:nvPr/>
        </p:nvGrpSpPr>
        <p:grpSpPr bwMode="auto">
          <a:xfrm>
            <a:off x="762000" y="1905000"/>
            <a:ext cx="4800600" cy="228600"/>
            <a:chOff x="480" y="1296"/>
            <a:chExt cx="3024" cy="144"/>
          </a:xfrm>
        </p:grpSpPr>
        <p:sp>
          <p:nvSpPr>
            <p:cNvPr id="13368" name="Line 56"/>
            <p:cNvSpPr>
              <a:spLocks noChangeShapeType="1"/>
            </p:cNvSpPr>
            <p:nvPr/>
          </p:nvSpPr>
          <p:spPr bwMode="auto">
            <a:xfrm flipH="1">
              <a:off x="480" y="1296"/>
              <a:ext cx="30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3369" name="Line 57"/>
            <p:cNvSpPr>
              <a:spLocks noChangeShapeType="1"/>
            </p:cNvSpPr>
            <p:nvPr/>
          </p:nvSpPr>
          <p:spPr bwMode="auto">
            <a:xfrm>
              <a:off x="480" y="1296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3370" name="Rectangle 58"/>
          <p:cNvSpPr>
            <a:spLocks noChangeArrowheads="1"/>
          </p:cNvSpPr>
          <p:nvPr/>
        </p:nvSpPr>
        <p:spPr bwMode="auto">
          <a:xfrm>
            <a:off x="193830" y="5534855"/>
            <a:ext cx="5921375" cy="119697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由</a:t>
            </a:r>
            <a:r>
              <a:rPr kumimoji="1" lang="en-US" altLang="zh-CN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a.data</a:t>
            </a:r>
            <a:r>
              <a:rPr kumimoji="1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中每个元素的列信息，可以直接从辅助向量</a:t>
            </a:r>
            <a:r>
              <a:rPr kumimoji="1" lang="en-US" altLang="zh-CN" b="1">
                <a:solidFill>
                  <a:srgbClr val="009900"/>
                </a:solidFill>
                <a:latin typeface="Times New Roman" pitchFamily="18" charset="0"/>
                <a:ea typeface="楷体_GB2312" pitchFamily="49" charset="-122"/>
              </a:rPr>
              <a:t>cpos[col]</a:t>
            </a:r>
            <a:r>
              <a:rPr kumimoji="1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中查出在</a:t>
            </a:r>
            <a:r>
              <a:rPr kumimoji="1" lang="en-US" altLang="zh-CN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b.data</a:t>
            </a:r>
            <a:r>
              <a:rPr kumimoji="1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中的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/>
                <a:ea typeface="楷体_GB2312" pitchFamily="49" charset="-122"/>
              </a:rPr>
              <a:t>“</a:t>
            </a:r>
            <a:r>
              <a:rPr kumimoji="1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基准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/>
                <a:ea typeface="楷体_GB2312" pitchFamily="49" charset="-122"/>
              </a:rPr>
              <a:t>”</a:t>
            </a:r>
            <a:r>
              <a:rPr kumimoji="1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位置，进而得到当前元素之位置。</a:t>
            </a:r>
          </a:p>
        </p:txBody>
      </p:sp>
      <p:sp>
        <p:nvSpPr>
          <p:cNvPr id="13404" name="AutoShape 92"/>
          <p:cNvSpPr>
            <a:spLocks noChangeArrowheads="1"/>
          </p:cNvSpPr>
          <p:nvPr/>
        </p:nvSpPr>
        <p:spPr bwMode="auto">
          <a:xfrm>
            <a:off x="155425" y="3819150"/>
            <a:ext cx="5867400" cy="762000"/>
          </a:xfrm>
          <a:prstGeom prst="wedgeRectCallout">
            <a:avLst>
              <a:gd name="adj1" fmla="val 2625"/>
              <a:gd name="adj2" fmla="val 43125"/>
            </a:avLst>
          </a:prstGeom>
          <a:solidFill>
            <a:srgbClr val="CCFFFF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kumimoji="1" lang="zh-CN" altLang="en-US" sz="2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想一想：是从原始矩阵</a:t>
            </a:r>
            <a:r>
              <a:rPr kumimoji="1" lang="en-US" altLang="zh-CN" sz="2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M</a:t>
            </a:r>
            <a:r>
              <a:rPr kumimoji="1" lang="zh-CN" altLang="en-US" sz="2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中来统计</a:t>
            </a:r>
            <a:r>
              <a:rPr kumimoji="1" lang="en-US" altLang="zh-CN" b="1" dirty="0" err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num</a:t>
            </a:r>
            <a:r>
              <a:rPr kumimoji="1" lang="en-US" altLang="zh-CN" b="1" dirty="0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[col]</a:t>
            </a:r>
            <a:r>
              <a:rPr kumimoji="1" lang="zh-CN" altLang="en-US" sz="2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呢，还是从对应的三元组表</a:t>
            </a:r>
            <a:r>
              <a:rPr kumimoji="1" lang="en-US" altLang="zh-CN" sz="2200" b="1" dirty="0" err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a.data</a:t>
            </a:r>
            <a:r>
              <a:rPr kumimoji="1" lang="zh-CN" altLang="en-US" sz="2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中统计更合理？</a:t>
            </a:r>
          </a:p>
        </p:txBody>
      </p:sp>
      <p:sp>
        <p:nvSpPr>
          <p:cNvPr id="13438" name="Rectangle 126"/>
          <p:cNvSpPr>
            <a:spLocks noChangeArrowheads="1"/>
          </p:cNvSpPr>
          <p:nvPr/>
        </p:nvSpPr>
        <p:spPr bwMode="auto">
          <a:xfrm>
            <a:off x="5724525" y="1628775"/>
            <a:ext cx="3168650" cy="2736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3439" name="Group 127"/>
          <p:cNvGrpSpPr>
            <a:grpSpLocks/>
          </p:cNvGrpSpPr>
          <p:nvPr/>
        </p:nvGrpSpPr>
        <p:grpSpPr bwMode="auto">
          <a:xfrm>
            <a:off x="5638800" y="1676400"/>
            <a:ext cx="3429000" cy="4267200"/>
            <a:chOff x="3552" y="1056"/>
            <a:chExt cx="2160" cy="2688"/>
          </a:xfrm>
        </p:grpSpPr>
        <p:grpSp>
          <p:nvGrpSpPr>
            <p:cNvPr id="13440" name="Group 128"/>
            <p:cNvGrpSpPr>
              <a:grpSpLocks/>
            </p:cNvGrpSpPr>
            <p:nvPr/>
          </p:nvGrpSpPr>
          <p:grpSpPr bwMode="auto">
            <a:xfrm>
              <a:off x="3888" y="1056"/>
              <a:ext cx="1824" cy="2688"/>
              <a:chOff x="3888" y="1056"/>
              <a:chExt cx="1824" cy="2688"/>
            </a:xfrm>
          </p:grpSpPr>
          <p:sp>
            <p:nvSpPr>
              <p:cNvPr id="13441" name="Rectangle 129"/>
              <p:cNvSpPr>
                <a:spLocks noChangeArrowheads="1"/>
              </p:cNvSpPr>
              <p:nvPr/>
            </p:nvSpPr>
            <p:spPr bwMode="auto">
              <a:xfrm>
                <a:off x="3888" y="1104"/>
                <a:ext cx="1824" cy="26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8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3442" name="Group 130"/>
              <p:cNvGrpSpPr>
                <a:grpSpLocks/>
              </p:cNvGrpSpPr>
              <p:nvPr/>
            </p:nvGrpSpPr>
            <p:grpSpPr bwMode="auto">
              <a:xfrm>
                <a:off x="3913" y="1056"/>
                <a:ext cx="1607" cy="2584"/>
                <a:chOff x="473" y="912"/>
                <a:chExt cx="1639" cy="2584"/>
              </a:xfrm>
            </p:grpSpPr>
            <p:sp>
              <p:nvSpPr>
                <p:cNvPr id="13443" name="Rectangle 131"/>
                <p:cNvSpPr>
                  <a:spLocks noChangeArrowheads="1"/>
                </p:cNvSpPr>
                <p:nvPr/>
              </p:nvSpPr>
              <p:spPr bwMode="auto">
                <a:xfrm>
                  <a:off x="473" y="1488"/>
                  <a:ext cx="636" cy="12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8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zh-CN" altLang="en-US" sz="2400" b="1">
                      <a:latin typeface="Times New Roman" pitchFamily="18" charset="0"/>
                      <a:ea typeface="黑体" pitchFamily="2" charset="-122"/>
                    </a:rPr>
                    <a:t>三</a:t>
                  </a:r>
                </a:p>
                <a:p>
                  <a:pPr algn="ctr"/>
                  <a:r>
                    <a:rPr kumimoji="1" lang="zh-CN" altLang="en-US" sz="2400" b="1">
                      <a:latin typeface="Times New Roman" pitchFamily="18" charset="0"/>
                      <a:ea typeface="黑体" pitchFamily="2" charset="-122"/>
                    </a:rPr>
                    <a:t>元</a:t>
                  </a:r>
                </a:p>
                <a:p>
                  <a:pPr algn="ctr"/>
                  <a:r>
                    <a:rPr kumimoji="1" lang="zh-CN" altLang="en-US" sz="2400" b="1">
                      <a:latin typeface="Times New Roman" pitchFamily="18" charset="0"/>
                      <a:ea typeface="黑体" pitchFamily="2" charset="-122"/>
                    </a:rPr>
                    <a:t>组</a:t>
                  </a:r>
                </a:p>
                <a:p>
                  <a:pPr algn="ctr"/>
                  <a:r>
                    <a:rPr kumimoji="1" lang="zh-CN" altLang="en-US" sz="2400" b="1">
                      <a:latin typeface="Times New Roman" pitchFamily="18" charset="0"/>
                      <a:ea typeface="黑体" pitchFamily="2" charset="-122"/>
                    </a:rPr>
                    <a:t>表</a:t>
                  </a:r>
                </a:p>
                <a:p>
                  <a:pPr algn="ctr"/>
                  <a:r>
                    <a:rPr kumimoji="1" lang="en-US" altLang="zh-CN" sz="2400" b="1">
                      <a:latin typeface="Times New Roman" pitchFamily="18" charset="0"/>
                      <a:ea typeface="黑体" pitchFamily="2" charset="-122"/>
                    </a:rPr>
                    <a:t>a.data</a:t>
                  </a:r>
                </a:p>
              </p:txBody>
            </p:sp>
            <p:sp>
              <p:nvSpPr>
                <p:cNvPr id="13444" name="Rectangle 132"/>
                <p:cNvSpPr>
                  <a:spLocks noChangeArrowheads="1"/>
                </p:cNvSpPr>
                <p:nvPr/>
              </p:nvSpPr>
              <p:spPr bwMode="auto">
                <a:xfrm>
                  <a:off x="1295" y="3209"/>
                  <a:ext cx="817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8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kumimoji="1" lang="en-US" altLang="zh-CN" sz="2400" b="1">
                      <a:latin typeface="Times New Roman" pitchFamily="18" charset="0"/>
                    </a:rPr>
                    <a:t>(6, 4, -7)</a:t>
                  </a:r>
                </a:p>
              </p:txBody>
            </p:sp>
            <p:sp>
              <p:nvSpPr>
                <p:cNvPr id="13445" name="Rectangle 133"/>
                <p:cNvSpPr>
                  <a:spLocks noChangeArrowheads="1"/>
                </p:cNvSpPr>
                <p:nvPr/>
              </p:nvSpPr>
              <p:spPr bwMode="auto">
                <a:xfrm>
                  <a:off x="1295" y="2922"/>
                  <a:ext cx="817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8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kumimoji="1" lang="en-US" altLang="zh-CN" sz="2400" b="1">
                      <a:latin typeface="Times New Roman" pitchFamily="18" charset="0"/>
                    </a:rPr>
                    <a:t>(6, 1, 15)</a:t>
                  </a:r>
                </a:p>
              </p:txBody>
            </p:sp>
            <p:sp>
              <p:nvSpPr>
                <p:cNvPr id="13446" name="Rectangle 134"/>
                <p:cNvSpPr>
                  <a:spLocks noChangeArrowheads="1"/>
                </p:cNvSpPr>
                <p:nvPr/>
              </p:nvSpPr>
              <p:spPr bwMode="auto">
                <a:xfrm>
                  <a:off x="1295" y="2635"/>
                  <a:ext cx="817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8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kumimoji="1" lang="en-US" altLang="zh-CN" sz="2400" b="1">
                      <a:latin typeface="Times New Roman" pitchFamily="18" charset="0"/>
                    </a:rPr>
                    <a:t>(5, 2, 18)</a:t>
                  </a:r>
                </a:p>
              </p:txBody>
            </p:sp>
            <p:sp>
              <p:nvSpPr>
                <p:cNvPr id="13447" name="Rectangle 135"/>
                <p:cNvSpPr>
                  <a:spLocks noChangeArrowheads="1"/>
                </p:cNvSpPr>
                <p:nvPr/>
              </p:nvSpPr>
              <p:spPr bwMode="auto">
                <a:xfrm>
                  <a:off x="1295" y="2348"/>
                  <a:ext cx="817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8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kumimoji="1" lang="en-US" altLang="zh-CN" sz="2400" b="1">
                      <a:latin typeface="Times New Roman" pitchFamily="18" charset="0"/>
                    </a:rPr>
                    <a:t>(4, 3, 24)</a:t>
                  </a:r>
                </a:p>
              </p:txBody>
            </p:sp>
            <p:sp>
              <p:nvSpPr>
                <p:cNvPr id="13448" name="Rectangle 136"/>
                <p:cNvSpPr>
                  <a:spLocks noChangeArrowheads="1"/>
                </p:cNvSpPr>
                <p:nvPr/>
              </p:nvSpPr>
              <p:spPr bwMode="auto">
                <a:xfrm>
                  <a:off x="1295" y="2061"/>
                  <a:ext cx="817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8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kumimoji="1" lang="en-US" altLang="zh-CN" sz="2400" b="1">
                      <a:latin typeface="Times New Roman" pitchFamily="18" charset="0"/>
                    </a:rPr>
                    <a:t>(3, 5, 14)</a:t>
                  </a:r>
                </a:p>
              </p:txBody>
            </p:sp>
            <p:sp>
              <p:nvSpPr>
                <p:cNvPr id="13449" name="Rectangle 137"/>
                <p:cNvSpPr>
                  <a:spLocks noChangeArrowheads="1"/>
                </p:cNvSpPr>
                <p:nvPr/>
              </p:nvSpPr>
              <p:spPr bwMode="auto">
                <a:xfrm>
                  <a:off x="1295" y="1774"/>
                  <a:ext cx="817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8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kumimoji="1" lang="en-US" altLang="zh-CN" sz="2400" b="1">
                      <a:latin typeface="Times New Roman" pitchFamily="18" charset="0"/>
                    </a:rPr>
                    <a:t>(3, 1, -3)</a:t>
                  </a:r>
                </a:p>
              </p:txBody>
            </p:sp>
            <p:sp>
              <p:nvSpPr>
                <p:cNvPr id="13450" name="Rectangle 138"/>
                <p:cNvSpPr>
                  <a:spLocks noChangeArrowheads="1"/>
                </p:cNvSpPr>
                <p:nvPr/>
              </p:nvSpPr>
              <p:spPr bwMode="auto">
                <a:xfrm>
                  <a:off x="1295" y="1487"/>
                  <a:ext cx="817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8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kumimoji="1" lang="en-US" altLang="zh-CN" sz="2400" b="1">
                      <a:latin typeface="Times New Roman" pitchFamily="18" charset="0"/>
                    </a:rPr>
                    <a:t>(1, 3,  9 )</a:t>
                  </a:r>
                </a:p>
              </p:txBody>
            </p:sp>
            <p:sp>
              <p:nvSpPr>
                <p:cNvPr id="13451" name="Rectangle 139"/>
                <p:cNvSpPr>
                  <a:spLocks noChangeArrowheads="1"/>
                </p:cNvSpPr>
                <p:nvPr/>
              </p:nvSpPr>
              <p:spPr bwMode="auto">
                <a:xfrm>
                  <a:off x="1295" y="1200"/>
                  <a:ext cx="817" cy="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8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kumimoji="1" lang="en-US" altLang="zh-CN" sz="2400" b="1">
                      <a:latin typeface="Times New Roman" pitchFamily="18" charset="0"/>
                    </a:rPr>
                    <a:t>(1, 2, 12)</a:t>
                  </a:r>
                </a:p>
              </p:txBody>
            </p:sp>
            <p:sp>
              <p:nvSpPr>
                <p:cNvPr id="13452" name="Line 140"/>
                <p:cNvSpPr>
                  <a:spLocks noChangeShapeType="1"/>
                </p:cNvSpPr>
                <p:nvPr/>
              </p:nvSpPr>
              <p:spPr bwMode="auto">
                <a:xfrm>
                  <a:off x="1295" y="1200"/>
                  <a:ext cx="817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3453" name="Line 141"/>
                <p:cNvSpPr>
                  <a:spLocks noChangeShapeType="1"/>
                </p:cNvSpPr>
                <p:nvPr/>
              </p:nvSpPr>
              <p:spPr bwMode="auto">
                <a:xfrm>
                  <a:off x="1295" y="1487"/>
                  <a:ext cx="81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3454" name="Line 142"/>
                <p:cNvSpPr>
                  <a:spLocks noChangeShapeType="1"/>
                </p:cNvSpPr>
                <p:nvPr/>
              </p:nvSpPr>
              <p:spPr bwMode="auto">
                <a:xfrm>
                  <a:off x="1295" y="1774"/>
                  <a:ext cx="81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3455" name="Line 143"/>
                <p:cNvSpPr>
                  <a:spLocks noChangeShapeType="1"/>
                </p:cNvSpPr>
                <p:nvPr/>
              </p:nvSpPr>
              <p:spPr bwMode="auto">
                <a:xfrm>
                  <a:off x="1295" y="2061"/>
                  <a:ext cx="81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3456" name="Line 144"/>
                <p:cNvSpPr>
                  <a:spLocks noChangeShapeType="1"/>
                </p:cNvSpPr>
                <p:nvPr/>
              </p:nvSpPr>
              <p:spPr bwMode="auto">
                <a:xfrm>
                  <a:off x="1295" y="2348"/>
                  <a:ext cx="81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3457" name="Line 145"/>
                <p:cNvSpPr>
                  <a:spLocks noChangeShapeType="1"/>
                </p:cNvSpPr>
                <p:nvPr/>
              </p:nvSpPr>
              <p:spPr bwMode="auto">
                <a:xfrm>
                  <a:off x="1295" y="2635"/>
                  <a:ext cx="81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3458" name="Line 146"/>
                <p:cNvSpPr>
                  <a:spLocks noChangeShapeType="1"/>
                </p:cNvSpPr>
                <p:nvPr/>
              </p:nvSpPr>
              <p:spPr bwMode="auto">
                <a:xfrm>
                  <a:off x="1295" y="2922"/>
                  <a:ext cx="81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3459" name="Line 147"/>
                <p:cNvSpPr>
                  <a:spLocks noChangeShapeType="1"/>
                </p:cNvSpPr>
                <p:nvPr/>
              </p:nvSpPr>
              <p:spPr bwMode="auto">
                <a:xfrm>
                  <a:off x="1295" y="3209"/>
                  <a:ext cx="817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3460" name="Line 148"/>
                <p:cNvSpPr>
                  <a:spLocks noChangeShapeType="1"/>
                </p:cNvSpPr>
                <p:nvPr/>
              </p:nvSpPr>
              <p:spPr bwMode="auto">
                <a:xfrm>
                  <a:off x="1295" y="3496"/>
                  <a:ext cx="817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3461" name="Line 149"/>
                <p:cNvSpPr>
                  <a:spLocks noChangeShapeType="1"/>
                </p:cNvSpPr>
                <p:nvPr/>
              </p:nvSpPr>
              <p:spPr bwMode="auto">
                <a:xfrm>
                  <a:off x="1295" y="1200"/>
                  <a:ext cx="0" cy="2296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3462" name="Line 150"/>
                <p:cNvSpPr>
                  <a:spLocks noChangeShapeType="1"/>
                </p:cNvSpPr>
                <p:nvPr/>
              </p:nvSpPr>
              <p:spPr bwMode="auto">
                <a:xfrm>
                  <a:off x="2112" y="1200"/>
                  <a:ext cx="0" cy="2296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3463" name="Rectangle 151"/>
                <p:cNvSpPr>
                  <a:spLocks noChangeArrowheads="1"/>
                </p:cNvSpPr>
                <p:nvPr/>
              </p:nvSpPr>
              <p:spPr bwMode="auto">
                <a:xfrm>
                  <a:off x="1548" y="912"/>
                  <a:ext cx="37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8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kumimoji="1" lang="en-US" altLang="zh-CN" sz="2400" b="1">
                      <a:solidFill>
                        <a:srgbClr val="009900"/>
                      </a:solidFill>
                      <a:latin typeface="Times New Roman" pitchFamily="18" charset="0"/>
                    </a:rPr>
                    <a:t>col</a:t>
                  </a:r>
                </a:p>
              </p:txBody>
            </p:sp>
            <p:grpSp>
              <p:nvGrpSpPr>
                <p:cNvPr id="13464" name="Group 152"/>
                <p:cNvGrpSpPr>
                  <a:grpSpLocks/>
                </p:cNvGrpSpPr>
                <p:nvPr/>
              </p:nvGrpSpPr>
              <p:grpSpPr bwMode="auto">
                <a:xfrm>
                  <a:off x="977" y="912"/>
                  <a:ext cx="357" cy="1440"/>
                  <a:chOff x="977" y="912"/>
                  <a:chExt cx="357" cy="1440"/>
                </a:xfrm>
              </p:grpSpPr>
              <p:sp>
                <p:nvSpPr>
                  <p:cNvPr id="13465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977" y="912"/>
                    <a:ext cx="357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008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zh-CN" sz="2400" b="1">
                        <a:solidFill>
                          <a:schemeClr val="accent1"/>
                        </a:solidFill>
                        <a:latin typeface="Times New Roman" pitchFamily="18" charset="0"/>
                      </a:rPr>
                      <a:t> </a:t>
                    </a:r>
                    <a:r>
                      <a:rPr kumimoji="1" lang="en-US" altLang="zh-CN" sz="2000" b="1">
                        <a:solidFill>
                          <a:srgbClr val="0000FF"/>
                        </a:solidFill>
                        <a:latin typeface="Times New Roman" pitchFamily="18" charset="0"/>
                      </a:rPr>
                      <a:t>p/t</a:t>
                    </a:r>
                  </a:p>
                </p:txBody>
              </p:sp>
              <p:sp>
                <p:nvSpPr>
                  <p:cNvPr id="13466" name="Rectangle 154"/>
                  <p:cNvSpPr>
                    <a:spLocks noChangeArrowheads="1"/>
                  </p:cNvSpPr>
                  <p:nvPr/>
                </p:nvSpPr>
                <p:spPr bwMode="auto">
                  <a:xfrm>
                    <a:off x="1009" y="1200"/>
                    <a:ext cx="216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008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zh-CN" sz="2400" b="1">
                        <a:solidFill>
                          <a:srgbClr val="0000FF"/>
                        </a:solidFill>
                        <a:latin typeface="Times New Roman" pitchFamily="18" charset="0"/>
                      </a:rPr>
                      <a:t>1</a:t>
                    </a:r>
                  </a:p>
                </p:txBody>
              </p:sp>
              <p:sp>
                <p:nvSpPr>
                  <p:cNvPr id="13467" name="Rectangle 155"/>
                  <p:cNvSpPr>
                    <a:spLocks noChangeArrowheads="1"/>
                  </p:cNvSpPr>
                  <p:nvPr/>
                </p:nvSpPr>
                <p:spPr bwMode="auto">
                  <a:xfrm>
                    <a:off x="1029" y="1488"/>
                    <a:ext cx="216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008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zh-CN" sz="2400" b="1">
                        <a:solidFill>
                          <a:srgbClr val="0000FF"/>
                        </a:solidFill>
                        <a:latin typeface="Times New Roman" pitchFamily="18" charset="0"/>
                      </a:rPr>
                      <a:t>2</a:t>
                    </a:r>
                  </a:p>
                </p:txBody>
              </p:sp>
              <p:sp>
                <p:nvSpPr>
                  <p:cNvPr id="13468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1029" y="1776"/>
                    <a:ext cx="216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008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zh-CN" sz="2400" b="1">
                        <a:solidFill>
                          <a:srgbClr val="0000FF"/>
                        </a:solidFill>
                        <a:latin typeface="Times New Roman" pitchFamily="18" charset="0"/>
                      </a:rPr>
                      <a:t>3</a:t>
                    </a:r>
                  </a:p>
                </p:txBody>
              </p:sp>
              <p:sp>
                <p:nvSpPr>
                  <p:cNvPr id="13469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1029" y="2064"/>
                    <a:ext cx="216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008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zh-CN" sz="2400" b="1">
                        <a:solidFill>
                          <a:srgbClr val="0000FF"/>
                        </a:solidFill>
                        <a:latin typeface="Times New Roman" pitchFamily="18" charset="0"/>
                      </a:rPr>
                      <a:t>4</a:t>
                    </a:r>
                  </a:p>
                </p:txBody>
              </p:sp>
            </p:grpSp>
            <p:sp>
              <p:nvSpPr>
                <p:cNvPr id="13470" name="Text Box 158"/>
                <p:cNvSpPr txBox="1">
                  <a:spLocks noChangeArrowheads="1"/>
                </p:cNvSpPr>
                <p:nvPr/>
              </p:nvSpPr>
              <p:spPr bwMode="auto">
                <a:xfrm>
                  <a:off x="1056" y="2400"/>
                  <a:ext cx="144" cy="97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8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bg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sz="2400" b="1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imes New Roman" pitchFamily="18" charset="0"/>
                    </a:rPr>
                    <a:t>.</a:t>
                  </a:r>
                </a:p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sz="2400" b="1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imes New Roman" pitchFamily="18" charset="0"/>
                    </a:rPr>
                    <a:t>.</a:t>
                  </a:r>
                </a:p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sz="2400" b="1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imes New Roman" pitchFamily="18" charset="0"/>
                    </a:rPr>
                    <a:t>.</a:t>
                  </a:r>
                </a:p>
              </p:txBody>
            </p:sp>
          </p:grpSp>
        </p:grpSp>
        <p:sp>
          <p:nvSpPr>
            <p:cNvPr id="13471" name="Rectangle 159"/>
            <p:cNvSpPr>
              <a:spLocks noChangeArrowheads="1"/>
            </p:cNvSpPr>
            <p:nvPr/>
          </p:nvSpPr>
          <p:spPr bwMode="auto">
            <a:xfrm>
              <a:off x="3552" y="1632"/>
              <a:ext cx="336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8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28996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 autoUpdateAnimBg="0"/>
      <p:bldP spid="13315" grpId="0" build="p" autoUpdateAnimBg="0"/>
      <p:bldP spid="13350" grpId="0" animBg="1" autoUpdateAnimBg="0"/>
      <p:bldP spid="13352" grpId="0" autoUpdateAnimBg="0"/>
      <p:bldP spid="13370" grpId="0" animBg="1" autoUpdateAnimBg="0"/>
      <p:bldP spid="13404" grpId="0" animBg="1" autoUpdateAnimBg="0"/>
      <p:bldP spid="1343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45E93-C3BB-4E65-9AAD-BFBDAA2F0CCA}" type="slidenum">
              <a:rPr lang="en-US" altLang="zh-CN"/>
              <a:pPr/>
              <a:t>74</a:t>
            </a:fld>
            <a:endParaRPr lang="en-US" altLang="zh-CN"/>
          </a:p>
        </p:txBody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457200" y="533400"/>
            <a:ext cx="8229600" cy="557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BADE7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476750" indent="-4476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4857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50482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5238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54292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5886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63436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680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72580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Status</a:t>
            </a:r>
            <a:r>
              <a:rPr kumimoji="1" lang="en-US" altLang="zh-CN" sz="2000" b="1">
                <a:solidFill>
                  <a:schemeClr val="accent1"/>
                </a:solidFill>
                <a:latin typeface="Times New Roman" pitchFamily="18" charset="0"/>
                <a:ea typeface="黑体" pitchFamily="2" charset="-122"/>
              </a:rPr>
              <a:t> </a:t>
            </a:r>
            <a:r>
              <a:rPr kumimoji="1" lang="en-US" altLang="zh-CN" sz="2000" b="1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FastTransposeSMatrix</a:t>
            </a:r>
            <a:r>
              <a:rPr kumimoji="1" lang="zh-CN" altLang="en-US" sz="2000" b="1">
                <a:latin typeface="Times New Roman" pitchFamily="18" charset="0"/>
                <a:ea typeface="黑体" pitchFamily="2" charset="-122"/>
              </a:rPr>
              <a:t>（</a:t>
            </a:r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TSMatirx M, TSMatirx </a:t>
            </a:r>
            <a:r>
              <a:rPr kumimoji="1" lang="en-US" altLang="zh-CN" sz="2000" b="1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&amp;T</a:t>
            </a:r>
            <a:r>
              <a:rPr kumimoji="1" lang="zh-CN" altLang="en-US" sz="2000" b="1">
                <a:latin typeface="Times New Roman" pitchFamily="18" charset="0"/>
                <a:ea typeface="黑体" pitchFamily="2" charset="-122"/>
              </a:rPr>
              <a:t>）</a:t>
            </a:r>
          </a:p>
          <a:p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{           </a:t>
            </a:r>
            <a:endParaRPr kumimoji="1" lang="en-US" altLang="zh-CN" sz="2000" b="1">
              <a:solidFill>
                <a:schemeClr val="accent2"/>
              </a:solidFill>
              <a:latin typeface="Times New Roman" pitchFamily="18" charset="0"/>
              <a:ea typeface="黑体" pitchFamily="2" charset="-122"/>
            </a:endParaRPr>
          </a:p>
          <a:p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T.mu = M.nu ;T .nu = M.mu ; T.tu = M.tu ;</a:t>
            </a:r>
          </a:p>
          <a:p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 if ( T.tu ) </a:t>
            </a:r>
            <a:r>
              <a:rPr kumimoji="1" lang="en-US" altLang="zh-CN" sz="2000" b="1">
                <a:solidFill>
                  <a:schemeClr val="hlink"/>
                </a:solidFill>
                <a:latin typeface="Times New Roman" pitchFamily="18" charset="0"/>
                <a:ea typeface="黑体" pitchFamily="2" charset="-122"/>
              </a:rPr>
              <a:t>{</a:t>
            </a:r>
          </a:p>
          <a:p>
            <a:r>
              <a:rPr kumimoji="1" lang="en-US" altLang="zh-CN" sz="2000" b="1">
                <a:solidFill>
                  <a:schemeClr val="tx2"/>
                </a:solidFill>
                <a:latin typeface="Times New Roman" pitchFamily="18" charset="0"/>
                <a:ea typeface="黑体" pitchFamily="2" charset="-122"/>
              </a:rPr>
              <a:t>for</a:t>
            </a:r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(col = 1; </a:t>
            </a:r>
            <a:r>
              <a:rPr kumimoji="1" lang="en-US" altLang="zh-CN" sz="2000" b="1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col &lt;=M.nu</a:t>
            </a:r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; col++) </a:t>
            </a:r>
            <a:r>
              <a:rPr kumimoji="1" lang="en-US" altLang="zh-CN" sz="2000" b="1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num[col] =0;</a:t>
            </a:r>
            <a:r>
              <a:rPr kumimoji="1" lang="en-US" altLang="zh-CN" sz="2000" b="1">
                <a:solidFill>
                  <a:srgbClr val="FF00FF"/>
                </a:solidFill>
                <a:latin typeface="Times New Roman" pitchFamily="18" charset="0"/>
                <a:ea typeface="黑体" pitchFamily="2" charset="-122"/>
              </a:rPr>
              <a:t>  </a:t>
            </a:r>
            <a:endParaRPr kumimoji="1" lang="en-US" altLang="zh-CN" sz="2000" b="1">
              <a:solidFill>
                <a:srgbClr val="FF00FF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kumimoji="1" lang="en-US" altLang="zh-CN" sz="2000" b="1">
                <a:solidFill>
                  <a:schemeClr val="tx2"/>
                </a:solidFill>
                <a:latin typeface="Times New Roman" pitchFamily="18" charset="0"/>
                <a:ea typeface="黑体" pitchFamily="2" charset="-122"/>
              </a:rPr>
              <a:t>for</a:t>
            </a:r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( t = 1; t</a:t>
            </a:r>
            <a:r>
              <a:rPr kumimoji="1" lang="en-US" altLang="zh-CN" sz="2000" b="1">
                <a:solidFill>
                  <a:srgbClr val="99FF33"/>
                </a:solidFill>
                <a:latin typeface="Times New Roman" pitchFamily="18" charset="0"/>
                <a:ea typeface="黑体" pitchFamily="2" charset="-122"/>
              </a:rPr>
              <a:t> </a:t>
            </a:r>
            <a:r>
              <a:rPr kumimoji="1" lang="en-US" altLang="zh-CN" sz="2000" b="1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&lt;=M.tu</a:t>
            </a:r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; t++) {</a:t>
            </a:r>
            <a:r>
              <a:rPr kumimoji="1" lang="en-US" altLang="zh-CN" sz="2000" b="1">
                <a:solidFill>
                  <a:schemeClr val="tx2"/>
                </a:solidFill>
                <a:latin typeface="Times New Roman" pitchFamily="18" charset="0"/>
                <a:ea typeface="黑体" pitchFamily="2" charset="-122"/>
              </a:rPr>
              <a:t>col =M.data[</a:t>
            </a:r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t</a:t>
            </a:r>
            <a:r>
              <a:rPr kumimoji="1" lang="en-US" altLang="zh-CN" sz="2000" b="1">
                <a:solidFill>
                  <a:schemeClr val="tx2"/>
                </a:solidFill>
                <a:latin typeface="Times New Roman" pitchFamily="18" charset="0"/>
                <a:ea typeface="黑体" pitchFamily="2" charset="-122"/>
              </a:rPr>
              <a:t>] </a:t>
            </a:r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.j</a:t>
            </a:r>
            <a:r>
              <a:rPr kumimoji="1" lang="en-US" altLang="zh-CN" sz="2000" b="1">
                <a:solidFill>
                  <a:schemeClr val="tx2"/>
                </a:solidFill>
                <a:latin typeface="Times New Roman" pitchFamily="18" charset="0"/>
                <a:ea typeface="黑体" pitchFamily="2" charset="-122"/>
              </a:rPr>
              <a:t> ; ++num [col]</a:t>
            </a:r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 ;}</a:t>
            </a:r>
          </a:p>
          <a:p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 cpos[ 1 ] =1;</a:t>
            </a:r>
          </a:p>
          <a:p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 </a:t>
            </a:r>
            <a:r>
              <a:rPr kumimoji="1" lang="en-US" altLang="zh-CN" sz="2000" b="1">
                <a:solidFill>
                  <a:schemeClr val="tx2"/>
                </a:solidFill>
                <a:latin typeface="Times New Roman" pitchFamily="18" charset="0"/>
                <a:ea typeface="黑体" pitchFamily="2" charset="-122"/>
              </a:rPr>
              <a:t>for</a:t>
            </a:r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(col = 2; </a:t>
            </a:r>
            <a:r>
              <a:rPr kumimoji="1" lang="en-US" altLang="zh-CN" sz="2000" b="1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col &lt;=M.nu</a:t>
            </a:r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; col++)  </a:t>
            </a:r>
            <a:r>
              <a:rPr kumimoji="1" lang="en-US" altLang="zh-CN" sz="2000" b="1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cpos[col ]=cpos[col-1]+num [col-1 ]</a:t>
            </a:r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 ;</a:t>
            </a:r>
          </a:p>
          <a:p>
            <a:r>
              <a:rPr kumimoji="1" lang="en-US" altLang="zh-CN" sz="2000" b="1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 for</a:t>
            </a:r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( </a:t>
            </a:r>
            <a:r>
              <a:rPr kumimoji="1" lang="en-US" altLang="zh-CN" sz="2000" b="1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p</a:t>
            </a:r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 =1; </a:t>
            </a:r>
            <a:r>
              <a:rPr kumimoji="1" lang="en-US" altLang="zh-CN" sz="2000" b="1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p</a:t>
            </a:r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 &lt;=M.tu ; </a:t>
            </a:r>
            <a:r>
              <a:rPr kumimoji="1" lang="en-US" altLang="zh-CN" sz="2000" b="1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p</a:t>
            </a:r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 ++ )</a:t>
            </a:r>
            <a:endParaRPr kumimoji="1" lang="en-US" altLang="zh-CN" sz="2000" b="1">
              <a:solidFill>
                <a:schemeClr val="accent2"/>
              </a:solidFill>
              <a:latin typeface="Times New Roman" pitchFamily="18" charset="0"/>
              <a:ea typeface="黑体" pitchFamily="2" charset="-122"/>
            </a:endParaRPr>
          </a:p>
          <a:p>
            <a:r>
              <a:rPr kumimoji="1" lang="en-US" altLang="zh-CN" sz="2000" b="1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  { col</a:t>
            </a:r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 =</a:t>
            </a:r>
            <a:r>
              <a:rPr kumimoji="1" lang="en-US" altLang="zh-CN" sz="2000" b="1">
                <a:solidFill>
                  <a:schemeClr val="tx2"/>
                </a:solidFill>
                <a:latin typeface="Times New Roman" pitchFamily="18" charset="0"/>
                <a:ea typeface="黑体" pitchFamily="2" charset="-122"/>
              </a:rPr>
              <a:t>M.data[ p ]. j</a:t>
            </a:r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 ; </a:t>
            </a:r>
            <a:r>
              <a:rPr kumimoji="1" lang="en-US" altLang="zh-CN" sz="2000" b="1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q</a:t>
            </a:r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 =cpos [ </a:t>
            </a:r>
            <a:r>
              <a:rPr kumimoji="1" lang="en-US" altLang="zh-CN" sz="2000" b="1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col</a:t>
            </a:r>
            <a:r>
              <a:rPr kumimoji="1" lang="en-US" altLang="zh-CN" sz="2000" b="1">
                <a:solidFill>
                  <a:schemeClr val="accent1"/>
                </a:solidFill>
                <a:latin typeface="Times New Roman" pitchFamily="18" charset="0"/>
                <a:ea typeface="黑体" pitchFamily="2" charset="-122"/>
              </a:rPr>
              <a:t> </a:t>
            </a:r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]; </a:t>
            </a:r>
          </a:p>
          <a:p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                    T.data[</a:t>
            </a:r>
            <a:r>
              <a:rPr kumimoji="1" lang="en-US" altLang="zh-CN" sz="2000" b="1">
                <a:solidFill>
                  <a:srgbClr val="FE48E4"/>
                </a:solidFill>
                <a:latin typeface="Times New Roman" pitchFamily="18" charset="0"/>
                <a:ea typeface="黑体" pitchFamily="2" charset="-122"/>
              </a:rPr>
              <a:t>q</a:t>
            </a:r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].i = M.data[p]. j;</a:t>
            </a:r>
          </a:p>
          <a:p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                    T.data[</a:t>
            </a:r>
            <a:r>
              <a:rPr kumimoji="1" lang="en-US" altLang="zh-CN" sz="2000" b="1">
                <a:solidFill>
                  <a:srgbClr val="FE48E4"/>
                </a:solidFill>
                <a:latin typeface="Times New Roman" pitchFamily="18" charset="0"/>
                <a:ea typeface="黑体" pitchFamily="2" charset="-122"/>
              </a:rPr>
              <a:t>q</a:t>
            </a:r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].j = M.data[p]. i;</a:t>
            </a:r>
          </a:p>
          <a:p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                    T.data[</a:t>
            </a:r>
            <a:r>
              <a:rPr kumimoji="1" lang="en-US" altLang="zh-CN" sz="2000" b="1">
                <a:solidFill>
                  <a:srgbClr val="FE48E4"/>
                </a:solidFill>
                <a:latin typeface="Times New Roman" pitchFamily="18" charset="0"/>
                <a:ea typeface="黑体" pitchFamily="2" charset="-122"/>
              </a:rPr>
              <a:t>q</a:t>
            </a:r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]. value = M.data[p]. value;</a:t>
            </a:r>
          </a:p>
          <a:p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                    </a:t>
            </a:r>
            <a:r>
              <a:rPr kumimoji="1" lang="en-US" altLang="zh-CN" sz="2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+ + cpos[col] ;</a:t>
            </a:r>
          </a:p>
          <a:p>
            <a:r>
              <a:rPr kumimoji="1" lang="en-US" altLang="zh-CN" sz="2000" b="1">
                <a:solidFill>
                  <a:schemeClr val="accent1"/>
                </a:solidFill>
                <a:latin typeface="Times New Roman" pitchFamily="18" charset="0"/>
                <a:ea typeface="黑体" pitchFamily="2" charset="-122"/>
              </a:rPr>
              <a:t>  </a:t>
            </a:r>
            <a:r>
              <a:rPr kumimoji="1" lang="en-US" altLang="zh-CN" sz="2000" b="1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 }</a:t>
            </a:r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  </a:t>
            </a:r>
            <a:r>
              <a:rPr kumimoji="1" lang="en-US" altLang="zh-CN" sz="2000" b="1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//for</a:t>
            </a:r>
          </a:p>
          <a:p>
            <a:r>
              <a:rPr kumimoji="1" lang="en-US" altLang="zh-CN" sz="2000" b="1">
                <a:solidFill>
                  <a:schemeClr val="hlink"/>
                </a:solidFill>
                <a:latin typeface="Times New Roman" pitchFamily="18" charset="0"/>
                <a:ea typeface="黑体" pitchFamily="2" charset="-122"/>
              </a:rPr>
              <a:t>}  </a:t>
            </a:r>
            <a:r>
              <a:rPr kumimoji="1" lang="en-US" altLang="zh-CN" sz="2000" b="1">
                <a:solidFill>
                  <a:srgbClr val="009900"/>
                </a:solidFill>
                <a:latin typeface="Times New Roman" pitchFamily="18" charset="0"/>
                <a:ea typeface="黑体" pitchFamily="2" charset="-122"/>
              </a:rPr>
              <a:t>//if</a:t>
            </a:r>
          </a:p>
          <a:p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return OK; </a:t>
            </a:r>
          </a:p>
          <a:p>
            <a:r>
              <a:rPr kumimoji="1" lang="en-US" altLang="zh-CN" sz="2000" b="1">
                <a:latin typeface="Times New Roman" pitchFamily="18" charset="0"/>
                <a:ea typeface="黑体" pitchFamily="2" charset="-122"/>
              </a:rPr>
              <a:t>}  </a:t>
            </a:r>
            <a:r>
              <a:rPr kumimoji="1" lang="en-US" altLang="zh-CN" sz="2000" b="1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//FastTranposeSMatrix;</a:t>
            </a: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0" y="0"/>
            <a:ext cx="292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</a:rPr>
              <a:t>快速转置算法描述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sym typeface="Wingdings" pitchFamily="2" charset="2"/>
              </a:rPr>
              <a:t>：</a:t>
            </a: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1763713" y="862013"/>
            <a:ext cx="4641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b="1">
                <a:solidFill>
                  <a:srgbClr val="009900"/>
                </a:solidFill>
                <a:latin typeface="楷体_GB2312" pitchFamily="49" charset="-122"/>
                <a:ea typeface="楷体_GB2312" pitchFamily="49" charset="-122"/>
              </a:rPr>
              <a:t>//M</a:t>
            </a:r>
            <a:r>
              <a:rPr kumimoji="1" lang="zh-CN" altLang="en-US" b="1">
                <a:solidFill>
                  <a:srgbClr val="009900"/>
                </a:solidFill>
                <a:latin typeface="楷体_GB2312" pitchFamily="49" charset="-122"/>
                <a:ea typeface="楷体_GB2312" pitchFamily="49" charset="-122"/>
              </a:rPr>
              <a:t>是顺序存储的三元组表，求</a:t>
            </a:r>
            <a:r>
              <a:rPr kumimoji="1" lang="en-US" altLang="zh-CN" b="1">
                <a:solidFill>
                  <a:srgbClr val="009900"/>
                </a:solidFill>
                <a:latin typeface="楷体_GB2312" pitchFamily="49" charset="-122"/>
                <a:ea typeface="楷体_GB2312" pitchFamily="49" charset="-122"/>
              </a:rPr>
              <a:t>M</a:t>
            </a:r>
            <a:r>
              <a:rPr kumimoji="1" lang="zh-CN" altLang="en-US" b="1">
                <a:solidFill>
                  <a:srgbClr val="009900"/>
                </a:solidFill>
                <a:latin typeface="楷体_GB2312" pitchFamily="49" charset="-122"/>
                <a:ea typeface="楷体_GB2312" pitchFamily="49" charset="-122"/>
              </a:rPr>
              <a:t>的转置矩阵</a:t>
            </a:r>
            <a:r>
              <a:rPr kumimoji="1" lang="en-US" altLang="zh-CN" b="1">
                <a:solidFill>
                  <a:srgbClr val="009900"/>
                </a:solidFill>
                <a:latin typeface="楷体_GB2312" pitchFamily="49" charset="-122"/>
                <a:ea typeface="楷体_GB2312" pitchFamily="49" charset="-122"/>
              </a:rPr>
              <a:t>T</a:t>
            </a:r>
          </a:p>
        </p:txBody>
      </p:sp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5524500" y="1765510"/>
            <a:ext cx="3962400" cy="6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000" b="1" dirty="0">
                <a:solidFill>
                  <a:srgbClr val="009900"/>
                </a:solidFill>
                <a:latin typeface="楷体_GB2312" pitchFamily="49" charset="-122"/>
                <a:ea typeface="楷体_GB2312" pitchFamily="49" charset="-122"/>
              </a:rPr>
              <a:t>//</a:t>
            </a:r>
            <a:r>
              <a:rPr kumimoji="1" lang="zh-CN" altLang="en-US" b="1" dirty="0">
                <a:solidFill>
                  <a:srgbClr val="009900"/>
                </a:solidFill>
                <a:latin typeface="楷体_GB2312" pitchFamily="49" charset="-122"/>
                <a:ea typeface="楷体_GB2312" pitchFamily="49" charset="-122"/>
              </a:rPr>
              <a:t>先清</a:t>
            </a:r>
            <a:r>
              <a:rPr kumimoji="1" lang="en-US" altLang="zh-CN" b="1" dirty="0">
                <a:solidFill>
                  <a:srgbClr val="009900"/>
                </a:solidFill>
                <a:latin typeface="楷体_GB2312" pitchFamily="49" charset="-122"/>
                <a:ea typeface="楷体_GB2312" pitchFamily="49" charset="-122"/>
              </a:rPr>
              <a:t>0,</a:t>
            </a:r>
            <a:r>
              <a:rPr kumimoji="1" lang="zh-CN" altLang="en-US" b="1" dirty="0">
                <a:solidFill>
                  <a:srgbClr val="009900"/>
                </a:solidFill>
                <a:latin typeface="楷体_GB2312" pitchFamily="49" charset="-122"/>
                <a:ea typeface="楷体_GB2312" pitchFamily="49" charset="-122"/>
              </a:rPr>
              <a:t>再</a:t>
            </a:r>
          </a:p>
          <a:p>
            <a:r>
              <a:rPr kumimoji="1" lang="zh-CN" altLang="en-US" b="1" dirty="0">
                <a:solidFill>
                  <a:srgbClr val="009900"/>
                </a:solidFill>
                <a:latin typeface="楷体_GB2312" pitchFamily="49" charset="-122"/>
                <a:ea typeface="楷体_GB2312" pitchFamily="49" charset="-122"/>
              </a:rPr>
              <a:t>              </a:t>
            </a:r>
            <a:r>
              <a:rPr kumimoji="1" lang="en-US" altLang="zh-CN" b="1" dirty="0">
                <a:solidFill>
                  <a:srgbClr val="009900"/>
                </a:solidFill>
                <a:latin typeface="楷体_GB2312" pitchFamily="49" charset="-122"/>
                <a:ea typeface="楷体_GB2312" pitchFamily="49" charset="-122"/>
              </a:rPr>
              <a:t>     //</a:t>
            </a:r>
            <a:r>
              <a:rPr kumimoji="1" lang="zh-CN" altLang="en-US" sz="1400" b="1" dirty="0">
                <a:solidFill>
                  <a:srgbClr val="009900"/>
                </a:solidFill>
                <a:latin typeface="楷体_GB2312" pitchFamily="49" charset="-122"/>
                <a:ea typeface="楷体_GB2312" pitchFamily="49" charset="-122"/>
              </a:rPr>
              <a:t>统计每列非零元素个数</a:t>
            </a:r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4876800" y="2438400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b="1">
                <a:solidFill>
                  <a:srgbClr val="009900"/>
                </a:solidFill>
                <a:latin typeface="楷体_GB2312" pitchFamily="49" charset="-122"/>
                <a:ea typeface="楷体_GB2312" pitchFamily="49" charset="-122"/>
              </a:rPr>
              <a:t>//</a:t>
            </a:r>
            <a:r>
              <a:rPr kumimoji="1" lang="zh-CN" altLang="en-US" b="1">
                <a:solidFill>
                  <a:srgbClr val="009900"/>
                </a:solidFill>
                <a:latin typeface="楷体_GB2312" pitchFamily="49" charset="-122"/>
                <a:ea typeface="楷体_GB2312" pitchFamily="49" charset="-122"/>
              </a:rPr>
              <a:t>再生成每列首元位置辅助向量</a:t>
            </a:r>
          </a:p>
        </p:txBody>
      </p:sp>
      <p:sp>
        <p:nvSpPr>
          <p:cNvPr id="14344" name="Rectangle 8"/>
          <p:cNvSpPr>
            <a:spLocks noChangeArrowheads="1"/>
          </p:cNvSpPr>
          <p:nvPr/>
        </p:nvSpPr>
        <p:spPr bwMode="auto">
          <a:xfrm>
            <a:off x="4038625" y="3021263"/>
            <a:ext cx="533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b="1" dirty="0">
                <a:solidFill>
                  <a:srgbClr val="009900"/>
                </a:solidFill>
                <a:latin typeface="楷体_GB2312" pitchFamily="49" charset="-122"/>
                <a:ea typeface="楷体_GB2312" pitchFamily="49" charset="-122"/>
              </a:rPr>
              <a:t>//p</a:t>
            </a:r>
            <a:r>
              <a:rPr kumimoji="1" lang="zh-CN" altLang="en-US" b="1" dirty="0">
                <a:solidFill>
                  <a:srgbClr val="009900"/>
                </a:solidFill>
                <a:latin typeface="楷体_GB2312" pitchFamily="49" charset="-122"/>
                <a:ea typeface="楷体_GB2312" pitchFamily="49" charset="-122"/>
              </a:rPr>
              <a:t>指向</a:t>
            </a:r>
            <a:r>
              <a:rPr kumimoji="1" lang="en-US" altLang="zh-CN" b="1" dirty="0" err="1">
                <a:solidFill>
                  <a:srgbClr val="009900"/>
                </a:solidFill>
                <a:latin typeface="楷体_GB2312" pitchFamily="49" charset="-122"/>
                <a:ea typeface="楷体_GB2312" pitchFamily="49" charset="-122"/>
              </a:rPr>
              <a:t>a.data</a:t>
            </a:r>
            <a:r>
              <a:rPr kumimoji="1" lang="zh-CN" altLang="en-US" b="1" dirty="0">
                <a:solidFill>
                  <a:srgbClr val="009900"/>
                </a:solidFill>
                <a:latin typeface="楷体_GB2312" pitchFamily="49" charset="-122"/>
                <a:ea typeface="楷体_GB2312" pitchFamily="49" charset="-122"/>
              </a:rPr>
              <a:t>，循环次数为非</a:t>
            </a:r>
            <a:r>
              <a:rPr kumimoji="1" lang="en-US" altLang="zh-CN" b="1" dirty="0">
                <a:solidFill>
                  <a:srgbClr val="00990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zh-CN" altLang="en-US" b="1" dirty="0">
                <a:solidFill>
                  <a:srgbClr val="009900"/>
                </a:solidFill>
                <a:latin typeface="楷体_GB2312" pitchFamily="49" charset="-122"/>
                <a:ea typeface="楷体_GB2312" pitchFamily="49" charset="-122"/>
              </a:rPr>
              <a:t>元素总个数</a:t>
            </a:r>
            <a:r>
              <a:rPr kumimoji="1" lang="en-US" altLang="zh-CN" b="1" dirty="0" err="1">
                <a:solidFill>
                  <a:srgbClr val="009900"/>
                </a:solidFill>
                <a:latin typeface="楷体_GB2312" pitchFamily="49" charset="-122"/>
                <a:ea typeface="楷体_GB2312" pitchFamily="49" charset="-122"/>
              </a:rPr>
              <a:t>tu</a:t>
            </a:r>
            <a:endParaRPr kumimoji="1" lang="en-US" altLang="zh-CN" b="1" dirty="0">
              <a:solidFill>
                <a:srgbClr val="0099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345" name="Rectangle 9"/>
          <p:cNvSpPr>
            <a:spLocks noChangeArrowheads="1"/>
          </p:cNvSpPr>
          <p:nvPr/>
        </p:nvSpPr>
        <p:spPr bwMode="auto">
          <a:xfrm>
            <a:off x="4724400" y="3288229"/>
            <a:ext cx="411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b="1" dirty="0">
                <a:solidFill>
                  <a:srgbClr val="009900"/>
                </a:solidFill>
                <a:latin typeface="楷体_GB2312" pitchFamily="49" charset="-122"/>
                <a:ea typeface="楷体_GB2312" pitchFamily="49" charset="-122"/>
              </a:rPr>
              <a:t>//</a:t>
            </a:r>
            <a:r>
              <a:rPr kumimoji="1" lang="zh-CN" altLang="en-US" b="1" dirty="0">
                <a:solidFill>
                  <a:srgbClr val="009900"/>
                </a:solidFill>
                <a:latin typeface="楷体_GB2312" pitchFamily="49" charset="-122"/>
                <a:ea typeface="楷体_GB2312" pitchFamily="49" charset="-122"/>
              </a:rPr>
              <a:t>查辅助向量得</a:t>
            </a:r>
            <a:r>
              <a:rPr kumimoji="1" lang="en-US" altLang="zh-CN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q</a:t>
            </a:r>
            <a:r>
              <a:rPr kumimoji="1" lang="zh-CN" altLang="en-US" b="1" dirty="0">
                <a:solidFill>
                  <a:srgbClr val="009900"/>
                </a:solidFill>
                <a:latin typeface="楷体_GB2312" pitchFamily="49" charset="-122"/>
                <a:ea typeface="楷体_GB2312" pitchFamily="49" charset="-122"/>
              </a:rPr>
              <a:t>，即</a:t>
            </a:r>
            <a:r>
              <a:rPr kumimoji="1" lang="en-US" altLang="zh-CN" b="1" dirty="0">
                <a:solidFill>
                  <a:srgbClr val="009900"/>
                </a:solidFill>
                <a:latin typeface="楷体_GB2312" pitchFamily="49" charset="-122"/>
                <a:ea typeface="楷体_GB2312" pitchFamily="49" charset="-122"/>
              </a:rPr>
              <a:t>T</a:t>
            </a:r>
            <a:r>
              <a:rPr kumimoji="1" lang="zh-CN" altLang="en-US" b="1" dirty="0">
                <a:solidFill>
                  <a:srgbClr val="009900"/>
                </a:solidFill>
                <a:latin typeface="楷体_GB2312" pitchFamily="49" charset="-122"/>
                <a:ea typeface="楷体_GB2312" pitchFamily="49" charset="-122"/>
              </a:rPr>
              <a:t>中位置</a:t>
            </a:r>
          </a:p>
        </p:txBody>
      </p:sp>
      <p:sp>
        <p:nvSpPr>
          <p:cNvPr id="14346" name="Rectangle 10"/>
          <p:cNvSpPr>
            <a:spLocks noChangeArrowheads="1"/>
          </p:cNvSpPr>
          <p:nvPr/>
        </p:nvSpPr>
        <p:spPr bwMode="auto">
          <a:xfrm>
            <a:off x="457200" y="1752600"/>
            <a:ext cx="8686800" cy="129540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7" name="AutoShape 11"/>
          <p:cNvSpPr>
            <a:spLocks noChangeArrowheads="1"/>
          </p:cNvSpPr>
          <p:nvPr/>
        </p:nvSpPr>
        <p:spPr bwMode="auto">
          <a:xfrm>
            <a:off x="7315200" y="381000"/>
            <a:ext cx="1828800" cy="990600"/>
          </a:xfrm>
          <a:prstGeom prst="wedgeRectCallout">
            <a:avLst>
              <a:gd name="adj1" fmla="val -59287"/>
              <a:gd name="adj2" fmla="val 82694"/>
            </a:avLst>
          </a:prstGeom>
          <a:solidFill>
            <a:srgbClr val="CCFFFF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kumimoji="1" lang="zh-CN" altLang="en-US" sz="20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前</a:t>
            </a:r>
            <a:r>
              <a:rPr kumimoji="1" lang="en-US" altLang="zh-CN" sz="20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1" lang="zh-CN" altLang="en-US" sz="20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个</a:t>
            </a:r>
            <a:r>
              <a:rPr kumimoji="1" lang="en-US" altLang="zh-CN" sz="20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for</a:t>
            </a:r>
            <a:r>
              <a:rPr kumimoji="1" lang="zh-CN" altLang="en-US" sz="20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循环用来产生两个辅助向量</a:t>
            </a:r>
          </a:p>
        </p:txBody>
      </p:sp>
      <p:sp>
        <p:nvSpPr>
          <p:cNvPr id="14348" name="Rectangle 12"/>
          <p:cNvSpPr>
            <a:spLocks noChangeArrowheads="1"/>
          </p:cNvSpPr>
          <p:nvPr/>
        </p:nvSpPr>
        <p:spPr bwMode="auto">
          <a:xfrm>
            <a:off x="1600200" y="3657600"/>
            <a:ext cx="4191000" cy="9144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9" name="AutoShape 13"/>
          <p:cNvSpPr>
            <a:spLocks noChangeArrowheads="1"/>
          </p:cNvSpPr>
          <p:nvPr/>
        </p:nvSpPr>
        <p:spPr bwMode="auto">
          <a:xfrm>
            <a:off x="4191000" y="4800600"/>
            <a:ext cx="4953000" cy="1004888"/>
          </a:xfrm>
          <a:prstGeom prst="wedgeRectCallout">
            <a:avLst>
              <a:gd name="adj1" fmla="val -66056"/>
              <a:gd name="adj2" fmla="val -55370"/>
            </a:avLst>
          </a:prstGeom>
          <a:solidFill>
            <a:srgbClr val="CCFFFF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kumimoji="1"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重要！</a:t>
            </a:r>
            <a:r>
              <a:rPr kumimoji="1" lang="zh-CN" altLang="en-US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巧妙修改向量内容</a:t>
            </a:r>
            <a:r>
              <a:rPr kumimoji="1"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（列坐标加</a:t>
            </a:r>
            <a:r>
              <a:rPr kumimoji="1" lang="en-US" altLang="zh-CN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），使其不再固定指向本列第一个非零元素，而是预备给</a:t>
            </a:r>
            <a:r>
              <a:rPr kumimoji="1" lang="zh-CN" altLang="en-US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同列</a:t>
            </a:r>
            <a:r>
              <a:rPr kumimoji="1"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的下一非零元素定位之用</a:t>
            </a:r>
            <a:endParaRPr kumimoji="1" lang="zh-CN" altLang="en-US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14350" name="AutoShape 14"/>
          <p:cNvSpPr>
            <a:spLocks noChangeArrowheads="1"/>
          </p:cNvSpPr>
          <p:nvPr/>
        </p:nvSpPr>
        <p:spPr bwMode="auto">
          <a:xfrm>
            <a:off x="6781800" y="3886200"/>
            <a:ext cx="1447800" cy="457200"/>
          </a:xfrm>
          <a:prstGeom prst="wedgeRectCallout">
            <a:avLst>
              <a:gd name="adj1" fmla="val -110745"/>
              <a:gd name="adj2" fmla="val -22222"/>
            </a:avLst>
          </a:prstGeom>
          <a:solidFill>
            <a:srgbClr val="CCFFFF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kumimoji="1" lang="zh-CN" altLang="en-US" sz="2000" b="1">
                <a:solidFill>
                  <a:srgbClr val="FF00FF"/>
                </a:solidFill>
                <a:latin typeface="楷体_GB2312" pitchFamily="49" charset="-122"/>
                <a:ea typeface="楷体_GB2312" pitchFamily="49" charset="-122"/>
              </a:rPr>
              <a:t>元素转置</a:t>
            </a:r>
            <a:endParaRPr kumimoji="1" lang="zh-CN" altLang="en-US" sz="2400">
              <a:solidFill>
                <a:schemeClr val="bg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4967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40" grpId="0" autoUpdateAnimBg="0"/>
      <p:bldP spid="14342" grpId="0" autoUpdateAnimBg="0"/>
      <p:bldP spid="14343" grpId="0" autoUpdateAnimBg="0"/>
      <p:bldP spid="14344" grpId="0" autoUpdateAnimBg="0"/>
      <p:bldP spid="14345" grpId="0" autoUpdateAnimBg="0"/>
      <p:bldP spid="14346" grpId="0" animBg="1"/>
      <p:bldP spid="14347" grpId="0" animBg="1" autoUpdateAnimBg="0"/>
      <p:bldP spid="14348" grpId="0" animBg="1"/>
      <p:bldP spid="14349" grpId="0" animBg="1" autoUpdateAnimBg="0"/>
      <p:bldP spid="14350" grpId="0" animBg="1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B856-92AC-46E2-8101-83269906D2E3}" type="slidenum">
              <a:rPr lang="en-US" altLang="zh-CN"/>
              <a:pPr/>
              <a:t>75</a:t>
            </a:fld>
            <a:endParaRPr lang="en-US" altLang="zh-CN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152400" y="417590"/>
            <a:ext cx="84582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571500" indent="-571500"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1.</a:t>
            </a:r>
            <a:r>
              <a:rPr kumimoji="1" lang="en-US" altLang="zh-CN" sz="24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与常规算法相比，附加了</a:t>
            </a:r>
            <a:r>
              <a:rPr kumimoji="1" lang="zh-CN" altLang="en-US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生成辅助向量表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的工作。增开了</a:t>
            </a: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2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个长度为列长的数组</a:t>
            </a: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en-US" altLang="zh-CN" sz="2000" b="1" dirty="0" err="1">
                <a:solidFill>
                  <a:srgbClr val="FF00FF"/>
                </a:solidFill>
                <a:latin typeface="Times New Roman" pitchFamily="18" charset="0"/>
                <a:ea typeface="黑体" pitchFamily="2" charset="-122"/>
              </a:rPr>
              <a:t>num</a:t>
            </a:r>
            <a:r>
              <a:rPr kumimoji="1" lang="en-US" altLang="zh-CN" sz="2000" b="1" dirty="0">
                <a:solidFill>
                  <a:srgbClr val="FF00FF"/>
                </a:solidFill>
                <a:latin typeface="Times New Roman" pitchFamily="18" charset="0"/>
                <a:ea typeface="黑体" pitchFamily="2" charset="-122"/>
              </a:rPr>
              <a:t>[ ]</a:t>
            </a:r>
            <a:r>
              <a:rPr kumimoji="1" lang="zh-CN" altLang="en-US" sz="2000" b="1" dirty="0">
                <a:solidFill>
                  <a:srgbClr val="FF00FF"/>
                </a:solidFill>
                <a:latin typeface="Times New Roman" pitchFamily="18" charset="0"/>
                <a:ea typeface="黑体" pitchFamily="2" charset="-122"/>
              </a:rPr>
              <a:t>和</a:t>
            </a:r>
            <a:r>
              <a:rPr kumimoji="1" lang="en-US" altLang="zh-CN" sz="2000" b="1" dirty="0" err="1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cpos</a:t>
            </a:r>
            <a:r>
              <a:rPr kumimoji="1" lang="en-US" altLang="zh-CN" sz="2000" b="1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[ ]</a:t>
            </a:r>
            <a:r>
              <a:rPr kumimoji="1" lang="zh-CN" altLang="en-US" sz="2000" b="1" dirty="0">
                <a:latin typeface="Times New Roman" pitchFamily="18" charset="0"/>
                <a:ea typeface="黑体" pitchFamily="2" charset="-122"/>
              </a:rPr>
              <a:t>）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1091200" y="4757355"/>
            <a:ext cx="6553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 dirty="0">
                <a:latin typeface="楷体_GB2312" pitchFamily="49" charset="-122"/>
                <a:ea typeface="楷体_GB2312" pitchFamily="49" charset="-122"/>
              </a:rPr>
              <a:t>传统转置：</a:t>
            </a:r>
            <a:r>
              <a:rPr kumimoji="1" lang="en-US" altLang="zh-CN" sz="2400" b="1" dirty="0">
                <a:latin typeface="楷体_GB2312" pitchFamily="49" charset="-122"/>
                <a:ea typeface="楷体_GB2312" pitchFamily="49" charset="-122"/>
              </a:rPr>
              <a:t>O(</a:t>
            </a:r>
            <a:r>
              <a:rPr kumimoji="1" lang="en-US" altLang="zh-CN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mu*nu</a:t>
            </a:r>
            <a:r>
              <a:rPr kumimoji="1" lang="en-US" altLang="zh-CN" sz="2400" b="1" dirty="0">
                <a:latin typeface="楷体_GB2312" pitchFamily="49" charset="-122"/>
                <a:ea typeface="楷体_GB2312" pitchFamily="49" charset="-122"/>
              </a:rPr>
              <a:t>)   </a:t>
            </a:r>
            <a:r>
              <a:rPr kumimoji="1" lang="zh-CN" altLang="en-US" sz="2400" b="1" dirty="0">
                <a:latin typeface="楷体_GB2312" pitchFamily="49" charset="-122"/>
                <a:ea typeface="楷体_GB2312" pitchFamily="49" charset="-122"/>
              </a:rPr>
              <a:t>压缩转置：</a:t>
            </a:r>
            <a:r>
              <a:rPr kumimoji="1" lang="en-US" altLang="zh-CN" sz="2400" b="1" dirty="0">
                <a:latin typeface="楷体_GB2312" pitchFamily="49" charset="-122"/>
                <a:ea typeface="楷体_GB2312" pitchFamily="49" charset="-122"/>
              </a:rPr>
              <a:t>O(</a:t>
            </a:r>
            <a:r>
              <a:rPr kumimoji="1" lang="en-US" altLang="zh-CN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mu*</a:t>
            </a:r>
            <a:r>
              <a:rPr kumimoji="1" lang="en-US" altLang="zh-CN" sz="2400" b="1" dirty="0" err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tu</a:t>
            </a:r>
            <a:r>
              <a:rPr kumimoji="1" lang="en-US" altLang="zh-CN" sz="2400" b="1" dirty="0">
                <a:latin typeface="楷体_GB2312" pitchFamily="49" charset="-122"/>
                <a:ea typeface="楷体_GB2312" pitchFamily="49" charset="-122"/>
              </a:rPr>
              <a:t>) </a:t>
            </a:r>
          </a:p>
          <a:p>
            <a:r>
              <a:rPr kumimoji="1" lang="zh-CN" altLang="en-US" sz="2400" b="1" dirty="0">
                <a:latin typeface="楷体_GB2312" pitchFamily="49" charset="-122"/>
                <a:ea typeface="楷体_GB2312" pitchFamily="49" charset="-122"/>
              </a:rPr>
              <a:t>压缩快速转置：</a:t>
            </a:r>
            <a:r>
              <a:rPr kumimoji="1" lang="en-US" altLang="zh-CN" sz="2400" b="1" dirty="0">
                <a:latin typeface="楷体_GB2312" pitchFamily="49" charset="-122"/>
                <a:ea typeface="楷体_GB2312" pitchFamily="49" charset="-122"/>
              </a:rPr>
              <a:t>O(</a:t>
            </a:r>
            <a:r>
              <a:rPr kumimoji="1" lang="en-US" altLang="zh-CN" sz="2400" b="1" dirty="0" err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nu+tu</a:t>
            </a:r>
            <a:r>
              <a:rPr kumimoji="1" lang="en-US" altLang="zh-CN" sz="2400" b="1" dirty="0">
                <a:latin typeface="楷体_GB2312" pitchFamily="49" charset="-122"/>
                <a:ea typeface="楷体_GB2312" pitchFamily="49" charset="-122"/>
              </a:rPr>
              <a:t>)</a:t>
            </a:r>
            <a:endParaRPr kumimoji="1" lang="en-US" altLang="zh-CN" sz="2400" b="1" dirty="0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101600" y="0"/>
            <a:ext cx="3841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</a:rPr>
              <a:t>快速转置算法的效率分析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sym typeface="Wingdings" pitchFamily="2" charset="2"/>
              </a:rPr>
              <a:t>：</a:t>
            </a: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152400" y="1252780"/>
            <a:ext cx="85344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76250" indent="-476250"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2.</a:t>
            </a:r>
            <a:r>
              <a:rPr kumimoji="1" lang="en-US" altLang="zh-CN" sz="24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从时间上，此算法用了</a:t>
            </a: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4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个并列的单循环，而且其中前</a:t>
            </a: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个单循环都是用来产生辅助向量表的。</a:t>
            </a:r>
          </a:p>
          <a:p>
            <a:pPr marL="933450" lvl="1" indent="-476250"/>
            <a:r>
              <a:rPr kumimoji="1" lang="zh-CN" altLang="en-US" b="1" dirty="0">
                <a:solidFill>
                  <a:srgbClr val="FF00FF"/>
                </a:solidFill>
                <a:latin typeface="Times New Roman" pitchFamily="18" charset="0"/>
                <a:ea typeface="黑体" pitchFamily="2" charset="-122"/>
              </a:rPr>
              <a:t> </a:t>
            </a:r>
            <a:r>
              <a:rPr kumimoji="1" lang="en-US" altLang="zh-CN" b="1" dirty="0">
                <a:solidFill>
                  <a:schemeClr val="tx2"/>
                </a:solidFill>
                <a:latin typeface="Times New Roman" pitchFamily="18" charset="0"/>
                <a:ea typeface="黑体" pitchFamily="2" charset="-122"/>
              </a:rPr>
              <a:t>for</a:t>
            </a:r>
            <a:r>
              <a:rPr kumimoji="1" lang="en-US" altLang="zh-CN" b="1" dirty="0">
                <a:latin typeface="Times New Roman" pitchFamily="18" charset="0"/>
                <a:ea typeface="黑体" pitchFamily="2" charset="-122"/>
              </a:rPr>
              <a:t>(col = 1; 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col &lt;=M.nu</a:t>
            </a:r>
            <a:r>
              <a:rPr kumimoji="1" lang="en-US" altLang="zh-CN" b="1" dirty="0">
                <a:latin typeface="Times New Roman" pitchFamily="18" charset="0"/>
                <a:ea typeface="黑体" pitchFamily="2" charset="-122"/>
              </a:rPr>
              <a:t>; col++){ };  </a:t>
            </a:r>
            <a:r>
              <a:rPr kumimoji="1" lang="zh-CN" altLang="en-US" b="1" dirty="0">
                <a:latin typeface="楷体_GB2312" pitchFamily="49" charset="-122"/>
                <a:ea typeface="楷体_GB2312" pitchFamily="49" charset="-122"/>
              </a:rPr>
              <a:t>循环次数＝</a:t>
            </a:r>
            <a:r>
              <a:rPr kumimoji="1" lang="en-US" altLang="zh-CN" b="1" dirty="0">
                <a:latin typeface="楷体_GB2312" pitchFamily="49" charset="-122"/>
                <a:ea typeface="楷体_GB2312" pitchFamily="49" charset="-122"/>
              </a:rPr>
              <a:t>nu</a:t>
            </a:r>
            <a:r>
              <a:rPr kumimoji="1" lang="zh-CN" altLang="en-US" b="1" dirty="0">
                <a:latin typeface="楷体_GB2312" pitchFamily="49" charset="-122"/>
                <a:ea typeface="楷体_GB2312" pitchFamily="49" charset="-122"/>
              </a:rPr>
              <a:t>（列数）</a:t>
            </a:r>
            <a:r>
              <a:rPr kumimoji="1" lang="en-US" altLang="zh-CN" b="1" dirty="0">
                <a:latin typeface="楷体_GB2312" pitchFamily="49" charset="-122"/>
                <a:ea typeface="楷体_GB2312" pitchFamily="49" charset="-122"/>
              </a:rPr>
              <a:t>;</a:t>
            </a:r>
            <a:r>
              <a:rPr kumimoji="1" lang="en-US" altLang="zh-CN" b="1" dirty="0">
                <a:solidFill>
                  <a:srgbClr val="FF00FF"/>
                </a:solidFill>
                <a:latin typeface="Times New Roman" pitchFamily="18" charset="0"/>
                <a:ea typeface="黑体" pitchFamily="2" charset="-122"/>
              </a:rPr>
              <a:t>  </a:t>
            </a:r>
            <a:endParaRPr kumimoji="1" lang="en-US" altLang="zh-CN" b="1" dirty="0">
              <a:solidFill>
                <a:srgbClr val="FF00FF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933450" lvl="1" indent="-476250"/>
            <a:r>
              <a:rPr kumimoji="1" lang="en-US" altLang="zh-CN" b="1" dirty="0">
                <a:solidFill>
                  <a:srgbClr val="FF00FF"/>
                </a:solidFill>
                <a:latin typeface="Times New Roman" pitchFamily="18" charset="0"/>
                <a:ea typeface="黑体" pitchFamily="2" charset="-122"/>
              </a:rPr>
              <a:t> </a:t>
            </a:r>
            <a:r>
              <a:rPr kumimoji="1" lang="en-US" altLang="zh-CN" b="1" dirty="0">
                <a:solidFill>
                  <a:schemeClr val="tx2"/>
                </a:solidFill>
                <a:latin typeface="Times New Roman" pitchFamily="18" charset="0"/>
                <a:ea typeface="黑体" pitchFamily="2" charset="-122"/>
              </a:rPr>
              <a:t>for</a:t>
            </a:r>
            <a:r>
              <a:rPr kumimoji="1" lang="en-US" altLang="zh-CN" b="1" dirty="0">
                <a:latin typeface="Times New Roman" pitchFamily="18" charset="0"/>
                <a:ea typeface="黑体" pitchFamily="2" charset="-122"/>
              </a:rPr>
              <a:t>( i = 1; 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i &lt;=</a:t>
            </a:r>
            <a:r>
              <a:rPr kumimoji="1" lang="en-US" altLang="zh-CN" b="1" dirty="0" err="1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M.tu</a:t>
            </a:r>
            <a:r>
              <a:rPr kumimoji="1" lang="en-US" altLang="zh-CN" b="1" dirty="0">
                <a:latin typeface="Times New Roman" pitchFamily="18" charset="0"/>
                <a:ea typeface="黑体" pitchFamily="2" charset="-122"/>
              </a:rPr>
              <a:t>; i ++) { };           </a:t>
            </a:r>
            <a:r>
              <a:rPr kumimoji="1" lang="zh-CN" altLang="en-US" b="1" dirty="0">
                <a:latin typeface="楷体_GB2312" pitchFamily="49" charset="-122"/>
                <a:ea typeface="楷体_GB2312" pitchFamily="49" charset="-122"/>
              </a:rPr>
              <a:t>循环次数＝</a:t>
            </a:r>
            <a:r>
              <a:rPr kumimoji="1" lang="en-US" altLang="zh-CN" b="1" dirty="0" err="1">
                <a:latin typeface="楷体_GB2312" pitchFamily="49" charset="-122"/>
                <a:ea typeface="楷体_GB2312" pitchFamily="49" charset="-122"/>
              </a:rPr>
              <a:t>tu</a:t>
            </a:r>
            <a:r>
              <a:rPr kumimoji="1" lang="en-US" altLang="zh-CN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b="1" dirty="0">
                <a:latin typeface="楷体_GB2312" pitchFamily="49" charset="-122"/>
                <a:ea typeface="楷体_GB2312" pitchFamily="49" charset="-122"/>
              </a:rPr>
              <a:t>（非</a:t>
            </a:r>
            <a:r>
              <a:rPr kumimoji="1" lang="en-US" altLang="zh-CN" b="1" dirty="0"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zh-CN" altLang="en-US" b="1" dirty="0">
                <a:latin typeface="楷体_GB2312" pitchFamily="49" charset="-122"/>
                <a:ea typeface="楷体_GB2312" pitchFamily="49" charset="-122"/>
              </a:rPr>
              <a:t>元素个数）</a:t>
            </a:r>
            <a:r>
              <a:rPr kumimoji="1" lang="en-US" altLang="zh-CN" b="1" dirty="0">
                <a:latin typeface="楷体_GB2312" pitchFamily="49" charset="-122"/>
                <a:ea typeface="楷体_GB2312" pitchFamily="49" charset="-122"/>
              </a:rPr>
              <a:t>;</a:t>
            </a:r>
            <a:r>
              <a:rPr kumimoji="1" lang="en-US" altLang="zh-CN" b="1" dirty="0">
                <a:latin typeface="Times New Roman" pitchFamily="18" charset="0"/>
                <a:ea typeface="黑体" pitchFamily="2" charset="-122"/>
              </a:rPr>
              <a:t> </a:t>
            </a:r>
          </a:p>
          <a:p>
            <a:pPr marL="933450" lvl="1" indent="-476250"/>
            <a:r>
              <a:rPr kumimoji="1" lang="en-US" altLang="zh-CN" b="1" dirty="0">
                <a:solidFill>
                  <a:srgbClr val="CC99FF"/>
                </a:solidFill>
                <a:latin typeface="Times New Roman" pitchFamily="18" charset="0"/>
                <a:ea typeface="黑体" pitchFamily="2" charset="-122"/>
              </a:rPr>
              <a:t> </a:t>
            </a:r>
            <a:r>
              <a:rPr kumimoji="1" lang="en-US" altLang="zh-CN" b="1" dirty="0">
                <a:solidFill>
                  <a:schemeClr val="tx2"/>
                </a:solidFill>
                <a:latin typeface="Times New Roman" pitchFamily="18" charset="0"/>
                <a:ea typeface="黑体" pitchFamily="2" charset="-122"/>
              </a:rPr>
              <a:t>for</a:t>
            </a:r>
            <a:r>
              <a:rPr kumimoji="1" lang="en-US" altLang="zh-CN" b="1" dirty="0">
                <a:latin typeface="Times New Roman" pitchFamily="18" charset="0"/>
                <a:ea typeface="黑体" pitchFamily="2" charset="-122"/>
              </a:rPr>
              <a:t>(col = 2; 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col &lt;=M.nu</a:t>
            </a:r>
            <a:r>
              <a:rPr kumimoji="1" lang="en-US" altLang="zh-CN" b="1" dirty="0">
                <a:latin typeface="Times New Roman" pitchFamily="18" charset="0"/>
                <a:ea typeface="黑体" pitchFamily="2" charset="-122"/>
              </a:rPr>
              <a:t>; col++) { }; </a:t>
            </a:r>
            <a:r>
              <a:rPr kumimoji="1" lang="zh-CN" altLang="en-US" b="1" dirty="0">
                <a:latin typeface="楷体_GB2312" pitchFamily="49" charset="-122"/>
                <a:ea typeface="楷体_GB2312" pitchFamily="49" charset="-122"/>
              </a:rPr>
              <a:t>循环次数＝</a:t>
            </a:r>
            <a:r>
              <a:rPr kumimoji="1" lang="en-US" altLang="zh-CN" b="1" dirty="0">
                <a:latin typeface="楷体_GB2312" pitchFamily="49" charset="-122"/>
                <a:ea typeface="楷体_GB2312" pitchFamily="49" charset="-122"/>
              </a:rPr>
              <a:t>nu;</a:t>
            </a:r>
          </a:p>
          <a:p>
            <a:pPr marL="933450" lvl="1" indent="-476250"/>
            <a:r>
              <a:rPr kumimoji="1" lang="en-US" altLang="zh-CN" b="1" dirty="0">
                <a:latin typeface="Times New Roman" pitchFamily="18" charset="0"/>
                <a:ea typeface="黑体" pitchFamily="2" charset="-122"/>
              </a:rPr>
              <a:t> </a:t>
            </a:r>
            <a:r>
              <a:rPr kumimoji="1" lang="en-US" altLang="zh-CN" b="1" dirty="0">
                <a:solidFill>
                  <a:schemeClr val="tx2"/>
                </a:solidFill>
                <a:latin typeface="Times New Roman" pitchFamily="18" charset="0"/>
                <a:ea typeface="黑体" pitchFamily="2" charset="-122"/>
              </a:rPr>
              <a:t>for</a:t>
            </a:r>
            <a:r>
              <a:rPr kumimoji="1" lang="en-US" altLang="zh-CN" b="1" dirty="0">
                <a:latin typeface="Times New Roman" pitchFamily="18" charset="0"/>
                <a:ea typeface="黑体" pitchFamily="2" charset="-122"/>
              </a:rPr>
              <a:t>(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 p</a:t>
            </a:r>
            <a:r>
              <a:rPr kumimoji="1" lang="en-US" altLang="zh-CN" b="1" dirty="0">
                <a:latin typeface="Times New Roman" pitchFamily="18" charset="0"/>
                <a:ea typeface="黑体" pitchFamily="2" charset="-122"/>
              </a:rPr>
              <a:t> =1; 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p </a:t>
            </a:r>
            <a:r>
              <a:rPr kumimoji="1" lang="en-US" altLang="zh-CN" b="1" dirty="0">
                <a:latin typeface="Times New Roman" pitchFamily="18" charset="0"/>
                <a:ea typeface="黑体" pitchFamily="2" charset="-122"/>
              </a:rPr>
              <a:t>&lt;=</a:t>
            </a:r>
            <a:r>
              <a:rPr kumimoji="1" lang="en-US" altLang="zh-CN" b="1" dirty="0" err="1">
                <a:latin typeface="Times New Roman" pitchFamily="18" charset="0"/>
                <a:ea typeface="黑体" pitchFamily="2" charset="-122"/>
              </a:rPr>
              <a:t>M.tu</a:t>
            </a:r>
            <a:r>
              <a:rPr kumimoji="1" lang="en-US" altLang="zh-CN" b="1" dirty="0">
                <a:latin typeface="Times New Roman" pitchFamily="18" charset="0"/>
                <a:ea typeface="黑体" pitchFamily="2" charset="-122"/>
              </a:rPr>
              <a:t> ; 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p </a:t>
            </a:r>
            <a:r>
              <a:rPr kumimoji="1" lang="en-US" altLang="zh-CN" b="1" dirty="0">
                <a:latin typeface="Times New Roman" pitchFamily="18" charset="0"/>
                <a:ea typeface="黑体" pitchFamily="2" charset="-122"/>
              </a:rPr>
              <a:t>++ ) { };       </a:t>
            </a:r>
            <a:r>
              <a:rPr kumimoji="1" lang="zh-CN" altLang="en-US" b="1" dirty="0">
                <a:latin typeface="楷体_GB2312" pitchFamily="49" charset="-122"/>
                <a:ea typeface="楷体_GB2312" pitchFamily="49" charset="-122"/>
              </a:rPr>
              <a:t>循环次数＝</a:t>
            </a:r>
            <a:r>
              <a:rPr kumimoji="1" lang="en-US" altLang="zh-CN" b="1" dirty="0" err="1">
                <a:latin typeface="楷体_GB2312" pitchFamily="49" charset="-122"/>
                <a:ea typeface="楷体_GB2312" pitchFamily="49" charset="-122"/>
              </a:rPr>
              <a:t>tu</a:t>
            </a:r>
            <a:r>
              <a:rPr kumimoji="1" lang="en-US" altLang="zh-CN" b="1" dirty="0">
                <a:latin typeface="楷体_GB2312" pitchFamily="49" charset="-122"/>
                <a:ea typeface="楷体_GB2312" pitchFamily="49" charset="-122"/>
              </a:rPr>
              <a:t>;</a:t>
            </a:r>
            <a:r>
              <a:rPr kumimoji="1" lang="en-US" altLang="zh-CN" b="1" dirty="0">
                <a:solidFill>
                  <a:srgbClr val="FF00FF"/>
                </a:solidFill>
                <a:latin typeface="Times New Roman" pitchFamily="18" charset="0"/>
                <a:ea typeface="黑体" pitchFamily="2" charset="-122"/>
              </a:rPr>
              <a:t> </a:t>
            </a:r>
            <a:endParaRPr kumimoji="1" lang="en-US" altLang="zh-CN" b="1" dirty="0">
              <a:solidFill>
                <a:schemeClr val="accent2"/>
              </a:solidFill>
              <a:latin typeface="Times New Roman" pitchFamily="18" charset="0"/>
              <a:ea typeface="黑体" pitchFamily="2" charset="-122"/>
            </a:endParaRPr>
          </a:p>
          <a:p>
            <a:pPr marL="933450" lvl="1" indent="-476250"/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该算法的时间复杂度＝</a:t>
            </a:r>
            <a:r>
              <a:rPr kumimoji="1" lang="en-US" altLang="zh-CN" sz="2000" b="1" dirty="0" err="1">
                <a:latin typeface="楷体_GB2312" pitchFamily="49" charset="-122"/>
                <a:ea typeface="楷体_GB2312" pitchFamily="49" charset="-122"/>
              </a:rPr>
              <a:t>nu+tu+nu+tu</a:t>
            </a: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=O(</a:t>
            </a:r>
            <a:r>
              <a:rPr kumimoji="1" lang="en-US" altLang="zh-CN" sz="2000" b="1" dirty="0" err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nu+tu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）</a:t>
            </a:r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193830" y="3662535"/>
            <a:ext cx="8305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讨论：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最恶劣情况是矩阵中全为非零元素，此时</a:t>
            </a:r>
            <a:r>
              <a:rPr kumimoji="1" lang="en-US" altLang="zh-CN" sz="2000" b="1" dirty="0" err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tu</a:t>
            </a:r>
            <a:r>
              <a:rPr kumimoji="1" lang="en-US" altLang="zh-CN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=nu*mu</a:t>
            </a:r>
          </a:p>
          <a:p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而此时的时间复杂度也只是</a:t>
            </a: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O(</a:t>
            </a:r>
            <a:r>
              <a:rPr kumimoji="1" lang="en-US" altLang="zh-CN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mu*nu</a:t>
            </a: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，并未超过传统转置算法的时间复杂度。</a:t>
            </a:r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193830" y="4761015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小结：</a:t>
            </a:r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923525" y="5618085"/>
            <a:ext cx="38147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 dirty="0">
                <a:solidFill>
                  <a:srgbClr val="009900"/>
                </a:solidFill>
                <a:latin typeface="楷体_GB2312" pitchFamily="49" charset="-122"/>
                <a:ea typeface="楷体_GB2312" pitchFamily="49" charset="-122"/>
              </a:rPr>
              <a:t>稀疏矩阵相乘的算法略，见教材</a:t>
            </a:r>
            <a:r>
              <a:rPr kumimoji="1" lang="en-US" altLang="zh-CN" sz="2400" b="1" dirty="0">
                <a:solidFill>
                  <a:srgbClr val="009900"/>
                </a:solidFill>
                <a:latin typeface="楷体_GB2312" pitchFamily="49" charset="-122"/>
                <a:ea typeface="楷体_GB2312" pitchFamily="49" charset="-122"/>
              </a:rPr>
              <a:t>P101-103</a:t>
            </a:r>
          </a:p>
        </p:txBody>
      </p:sp>
      <p:sp>
        <p:nvSpPr>
          <p:cNvPr id="15369" name="AutoShape 9"/>
          <p:cNvSpPr>
            <a:spLocks noChangeArrowheads="1"/>
          </p:cNvSpPr>
          <p:nvPr/>
        </p:nvSpPr>
        <p:spPr bwMode="auto">
          <a:xfrm>
            <a:off x="4963605" y="5491397"/>
            <a:ext cx="3581400" cy="762000"/>
          </a:xfrm>
          <a:prstGeom prst="wedgeRectCallout">
            <a:avLst>
              <a:gd name="adj1" fmla="val -64185"/>
              <a:gd name="adj2" fmla="val -18750"/>
            </a:avLst>
          </a:prstGeom>
          <a:solidFill>
            <a:srgbClr val="CCFFFF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kumimoji="1"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增设辅助向量，牺牲空间效率换取时间效率。</a:t>
            </a:r>
          </a:p>
        </p:txBody>
      </p:sp>
    </p:spTree>
    <p:extLst>
      <p:ext uri="{BB962C8B-B14F-4D97-AF65-F5344CB8AC3E}">
        <p14:creationId xmlns:p14="http://schemas.microsoft.com/office/powerpoint/2010/main" val="3290131689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广义表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E7E70A-6D62-4FE7-85CD-78172D19D335}" type="slidenum"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26" name="Text Box 3"/>
          <p:cNvSpPr txBox="1">
            <a:spLocks noChangeArrowheads="1"/>
          </p:cNvSpPr>
          <p:nvPr/>
        </p:nvSpPr>
        <p:spPr bwMode="auto">
          <a:xfrm>
            <a:off x="1600200" y="2119570"/>
            <a:ext cx="6781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BADE7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广义表是线性表的推广，也称为列表（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lists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）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记为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：     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LS   =  (   a</a:t>
            </a:r>
            <a:r>
              <a:rPr kumimoji="1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1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 ,  a</a:t>
            </a:r>
            <a:r>
              <a:rPr kumimoji="1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2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 ,   ……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， 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a</a:t>
            </a:r>
            <a:r>
              <a:rPr kumimoji="1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n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 )                 </a:t>
            </a:r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1730030" y="3338770"/>
            <a:ext cx="56613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BADE7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广义表名   表头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(Head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）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表尾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(Tail)</a:t>
            </a:r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>
            <a:off x="3200400" y="2957770"/>
            <a:ext cx="0" cy="381000"/>
          </a:xfrm>
          <a:prstGeom prst="line">
            <a:avLst/>
          </a:prstGeom>
          <a:noFill/>
          <a:ln w="38100">
            <a:solidFill>
              <a:srgbClr val="BADE7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9" name="Line 6"/>
          <p:cNvSpPr>
            <a:spLocks noChangeShapeType="1"/>
          </p:cNvSpPr>
          <p:nvPr/>
        </p:nvSpPr>
        <p:spPr bwMode="auto">
          <a:xfrm>
            <a:off x="4419600" y="2957770"/>
            <a:ext cx="0" cy="381000"/>
          </a:xfrm>
          <a:prstGeom prst="line">
            <a:avLst/>
          </a:prstGeom>
          <a:noFill/>
          <a:ln w="38100">
            <a:solidFill>
              <a:srgbClr val="BADE7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304800" y="1662370"/>
            <a:ext cx="180850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、定义：</a:t>
            </a:r>
          </a:p>
        </p:txBody>
      </p:sp>
      <p:sp>
        <p:nvSpPr>
          <p:cNvPr id="31" name="Rectangle 8"/>
          <p:cNvSpPr>
            <a:spLocks noChangeArrowheads="1"/>
          </p:cNvSpPr>
          <p:nvPr/>
        </p:nvSpPr>
        <p:spPr bwMode="auto">
          <a:xfrm>
            <a:off x="381000" y="4488520"/>
            <a:ext cx="8153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①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用小写字母表示原子类型，用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大写字母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表示列表。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②第一个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元素是表头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，而其余元素组成的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表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称为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表尾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；</a:t>
            </a:r>
          </a:p>
        </p:txBody>
      </p:sp>
      <p:sp>
        <p:nvSpPr>
          <p:cNvPr id="32" name="AutoShape 9"/>
          <p:cNvSpPr>
            <a:spLocks noChangeArrowheads="1"/>
          </p:cNvSpPr>
          <p:nvPr/>
        </p:nvSpPr>
        <p:spPr bwMode="auto">
          <a:xfrm>
            <a:off x="7391400" y="3338770"/>
            <a:ext cx="1447800" cy="457200"/>
          </a:xfrm>
          <a:prstGeom prst="wedgeRoundRectCallout">
            <a:avLst>
              <a:gd name="adj1" fmla="val -101644"/>
              <a:gd name="adj2" fmla="val -152778"/>
              <a:gd name="adj3" fmla="val 16667"/>
            </a:avLst>
          </a:prstGeom>
          <a:noFill/>
          <a:ln w="22225">
            <a:solidFill>
              <a:srgbClr val="BBE0E3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n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是表长</a:t>
            </a:r>
          </a:p>
        </p:txBody>
      </p:sp>
      <p:sp>
        <p:nvSpPr>
          <p:cNvPr id="33" name="Rectangle 10"/>
          <p:cNvSpPr>
            <a:spLocks noChangeArrowheads="1"/>
          </p:cNvSpPr>
          <p:nvPr/>
        </p:nvSpPr>
        <p:spPr bwMode="auto">
          <a:xfrm>
            <a:off x="76200" y="3889860"/>
            <a:ext cx="3276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在广义表中约定：</a:t>
            </a:r>
          </a:p>
        </p:txBody>
      </p:sp>
      <p:sp>
        <p:nvSpPr>
          <p:cNvPr id="34" name="AutoShape 12"/>
          <p:cNvSpPr>
            <a:spLocks/>
          </p:cNvSpPr>
          <p:nvPr/>
        </p:nvSpPr>
        <p:spPr bwMode="auto">
          <a:xfrm rot="16200000">
            <a:off x="5638800" y="2271970"/>
            <a:ext cx="228600" cy="1752600"/>
          </a:xfrm>
          <a:prstGeom prst="leftBrace">
            <a:avLst>
              <a:gd name="adj1" fmla="val 63889"/>
              <a:gd name="adj2" fmla="val 49301"/>
            </a:avLst>
          </a:prstGeom>
          <a:noFill/>
          <a:ln w="25400">
            <a:solidFill>
              <a:srgbClr val="BBE0E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35" name="AutoShape 13"/>
          <p:cNvSpPr>
            <a:spLocks noChangeArrowheads="1"/>
          </p:cNvSpPr>
          <p:nvPr/>
        </p:nvSpPr>
        <p:spPr bwMode="auto">
          <a:xfrm>
            <a:off x="2286000" y="5558947"/>
            <a:ext cx="5883843" cy="843073"/>
          </a:xfrm>
          <a:prstGeom prst="wedgeRectCallout">
            <a:avLst>
              <a:gd name="adj1" fmla="val 25994"/>
              <a:gd name="adj2" fmla="val -68435"/>
            </a:avLst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特别提示：任何一个非空表，表头可能是原子，也可能是列表；但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表尾一定是列表！</a:t>
            </a:r>
          </a:p>
        </p:txBody>
      </p:sp>
    </p:spTree>
    <p:extLst>
      <p:ext uri="{BB962C8B-B14F-4D97-AF65-F5344CB8AC3E}">
        <p14:creationId xmlns:p14="http://schemas.microsoft.com/office/powerpoint/2010/main" val="3585876842"/>
      </p:ext>
    </p:extLst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E5B6F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华中科技大学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4E5B6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E7E70A-6D62-4FE7-85CD-78172D19D335}" type="slidenum"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4E5B6F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4E5B6F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77880" y="1988167"/>
            <a:ext cx="1981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cs typeface="Times New Roman" panose="02020603050405020304" pitchFamily="18" charset="0"/>
              </a:rPr>
              <a:t>2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cs typeface="Times New Roman" panose="02020603050405020304" pitchFamily="18" charset="0"/>
              </a:rPr>
              <a:t>、特点：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94430" y="2603602"/>
            <a:ext cx="2663825" cy="343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fontAlgn="base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39763" indent="-273050" algn="l" rtl="0" fontAlgn="base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14400" indent="-228600" algn="l" rtl="0" fontAlgn="base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716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1B587C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288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4E854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9088" marR="0" lvl="0" indent="-3190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EA157A"/>
              </a:buClr>
              <a:buSzPct val="60000"/>
              <a:buFont typeface="Wingdings" pitchFamily="2" charset="2"/>
              <a:buChar char="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有次序性</a:t>
            </a:r>
          </a:p>
          <a:p>
            <a:pPr marL="319088" marR="0" lvl="0" indent="-3190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EA157A"/>
              </a:buClr>
              <a:buSzPct val="60000"/>
              <a:buFont typeface="Wingdings" pitchFamily="2" charset="2"/>
              <a:buChar char="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有长度</a:t>
            </a:r>
          </a:p>
          <a:p>
            <a:pPr marL="319088" marR="0" lvl="0" indent="-3190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EA157A"/>
              </a:buClr>
              <a:buSzPct val="60000"/>
              <a:buFont typeface="Wingdings" pitchFamily="2" charset="2"/>
              <a:buChar char="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有深度</a:t>
            </a:r>
          </a:p>
          <a:p>
            <a:pPr marL="319088" marR="0" lvl="0" indent="-3190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EA157A"/>
              </a:buClr>
              <a:buSzPct val="60000"/>
              <a:buFont typeface="Wingdings" pitchFamily="2" charset="2"/>
              <a:buChar char="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可递归</a:t>
            </a:r>
          </a:p>
          <a:p>
            <a:pPr marL="319088" marR="0" lvl="0" indent="-31908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EA157A"/>
              </a:buClr>
              <a:buSzPct val="60000"/>
              <a:buFont typeface="Wingdings" pitchFamily="2" charset="2"/>
              <a:buChar char="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可共享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971800" y="2642600"/>
            <a:ext cx="52578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一个直接前驱和一个直接后继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＝表中元素个数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＝表中括号的重数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自己可以作为自己的子表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可以为其他广义表所共享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09599" y="356600"/>
            <a:ext cx="7994925" cy="1261884"/>
          </a:xfrm>
          <a:prstGeom prst="rect">
            <a:avLst/>
          </a:prstGeom>
          <a:solidFill>
            <a:srgbClr val="CCFFFF"/>
          </a:solidFill>
          <a:ln w="9525">
            <a:solidFill>
              <a:srgbClr val="FFFF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讨论：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广义表与线性表的区别和联系？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       广义表中元素既可以是原子类型，也可以是列表；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当每个元素都为原子且类型相同时，就是线性表。</a:t>
            </a:r>
          </a:p>
        </p:txBody>
      </p:sp>
    </p:spTree>
    <p:extLst>
      <p:ext uri="{BB962C8B-B14F-4D97-AF65-F5344CB8AC3E}">
        <p14:creationId xmlns:p14="http://schemas.microsoft.com/office/powerpoint/2010/main" val="3337319134"/>
      </p:ext>
    </p:extLst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E5B6F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华中科技大学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E5B6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B3075D-D6D7-471F-98FC-BAE0A90185CF}" type="slidenum"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4E5B6F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4E5B6F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9" name="AutoShape 2"/>
          <p:cNvSpPr>
            <a:spLocks noChangeArrowheads="1"/>
          </p:cNvSpPr>
          <p:nvPr/>
        </p:nvSpPr>
        <p:spPr bwMode="auto">
          <a:xfrm>
            <a:off x="145690" y="5234035"/>
            <a:ext cx="4426310" cy="1014365"/>
          </a:xfrm>
          <a:prstGeom prst="wedgeRectCallout">
            <a:avLst>
              <a:gd name="adj1" fmla="val -33635"/>
              <a:gd name="adj2" fmla="val -16653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E=(</a:t>
            </a:r>
            <a:r>
              <a:rPr kumimoji="1" lang="en-US" altLang="zh-CN" sz="2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a,E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)=(a,(</a:t>
            </a:r>
            <a:r>
              <a:rPr kumimoji="1" lang="en-US" altLang="zh-CN" sz="2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a,E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))= 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(a,(a,(a,…….)))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，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E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为递归表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228600" y="914400"/>
            <a:ext cx="3581400" cy="308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BADE7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1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）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A =( 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2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）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B = ( e 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3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）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C =( a ,( b , c , d ) 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4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）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D=( A , B ,C 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5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）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E=(a, E)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57200" y="304800"/>
            <a:ext cx="5257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例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1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：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求下列广义表的长度。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810000" y="914400"/>
            <a:ext cx="5208588" cy="308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n=0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，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因为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A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是空表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n=1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，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表中元素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e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是原子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n=2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，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a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为原子，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(b,c,d)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为子表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n=3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，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3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个元素都是子表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n=2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，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a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为原子，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E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为子表</a:t>
            </a: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4572000" y="4392605"/>
            <a:ext cx="4262955" cy="952610"/>
          </a:xfrm>
          <a:prstGeom prst="wedgeRectCallout">
            <a:avLst>
              <a:gd name="adj1" fmla="val -91664"/>
              <a:gd name="adj2" fmla="val -16062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D=(A,B,C)=(( ),(e),(a,(</a:t>
            </a:r>
            <a:r>
              <a:rPr kumimoji="1" lang="en-US" altLang="zh-CN" sz="2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b,c,d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)))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，列表可以</a:t>
            </a:r>
            <a:r>
              <a:rPr kumimoji="1" lang="zh-CN" altLang="en-US" sz="2400" kern="0" dirty="0">
                <a:latin typeface="Times New Roman" pitchFamily="18" charset="0"/>
                <a:ea typeface="楷体_GB2312" pitchFamily="49" charset="-122"/>
              </a:rPr>
              <a:t>之间可以</a:t>
            </a:r>
            <a:r>
              <a:rPr kumimoji="1" lang="zh-CN" altLang="en-US" sz="2400" b="1" kern="0" dirty="0">
                <a:latin typeface="Times New Roman" pitchFamily="18" charset="0"/>
                <a:ea typeface="楷体_GB2312" pitchFamily="49" charset="-122"/>
              </a:rPr>
              <a:t>共享元素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642158"/>
      </p:ext>
    </p:extLst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E5B6F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华中科技大学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E5B6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B3075D-D6D7-471F-98FC-BAE0A90185CF}" type="slidenum"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4E5B6F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4E5B6F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28600" y="1752600"/>
            <a:ext cx="4876800" cy="3200400"/>
            <a:chOff x="2544" y="1584"/>
            <a:chExt cx="3072" cy="2016"/>
          </a:xfrm>
        </p:grpSpPr>
        <p:sp>
          <p:nvSpPr>
            <p:cNvPr id="5" name="Line 3"/>
            <p:cNvSpPr>
              <a:spLocks noChangeShapeType="1"/>
            </p:cNvSpPr>
            <p:nvPr/>
          </p:nvSpPr>
          <p:spPr bwMode="auto">
            <a:xfrm>
              <a:off x="3024" y="2400"/>
              <a:ext cx="1488" cy="0"/>
            </a:xfrm>
            <a:prstGeom prst="line">
              <a:avLst/>
            </a:prstGeom>
            <a:noFill/>
            <a:ln w="38100">
              <a:solidFill>
                <a:srgbClr val="BADE78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6" name="Line 4"/>
            <p:cNvSpPr>
              <a:spLocks noChangeShapeType="1"/>
            </p:cNvSpPr>
            <p:nvPr/>
          </p:nvSpPr>
          <p:spPr bwMode="auto">
            <a:xfrm>
              <a:off x="4560" y="3456"/>
              <a:ext cx="816" cy="0"/>
            </a:xfrm>
            <a:prstGeom prst="line">
              <a:avLst/>
            </a:prstGeom>
            <a:noFill/>
            <a:ln w="38100">
              <a:solidFill>
                <a:srgbClr val="BADE78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2544" y="2160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+mn-cs"/>
                </a:rPr>
                <a:t>A</a:t>
              </a: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3744" y="2112"/>
              <a:ext cx="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+mn-cs"/>
                </a:rPr>
                <a:t>B</a:t>
              </a: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3744" y="1584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+mn-cs"/>
                </a:rPr>
                <a:t>D</a:t>
              </a: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4704" y="2160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+mn-cs"/>
                </a:rPr>
                <a:t>C</a:t>
              </a: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600" y="2304"/>
              <a:ext cx="144" cy="14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rgbClr val="BADE78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3600" y="1728"/>
              <a:ext cx="144" cy="14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rgbClr val="BADE78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784" y="2304"/>
              <a:ext cx="144" cy="14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rgbClr val="BADE78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3552" y="2976"/>
              <a:ext cx="288" cy="288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rgbClr val="BADE78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+mn-cs"/>
                </a:rPr>
                <a:t>e</a:t>
              </a: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>
              <a:off x="2928" y="1920"/>
              <a:ext cx="672" cy="384"/>
            </a:xfrm>
            <a:prstGeom prst="line">
              <a:avLst/>
            </a:prstGeom>
            <a:noFill/>
            <a:ln w="38100">
              <a:solidFill>
                <a:srgbClr val="BADE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grpSp>
          <p:nvGrpSpPr>
            <p:cNvPr id="16" name="Group 14"/>
            <p:cNvGrpSpPr>
              <a:grpSpLocks/>
            </p:cNvGrpSpPr>
            <p:nvPr/>
          </p:nvGrpSpPr>
          <p:grpSpPr bwMode="auto">
            <a:xfrm>
              <a:off x="3936" y="2352"/>
              <a:ext cx="1680" cy="1248"/>
              <a:chOff x="336" y="2304"/>
              <a:chExt cx="1680" cy="1248"/>
            </a:xfrm>
          </p:grpSpPr>
          <p:sp>
            <p:nvSpPr>
              <p:cNvPr id="21" name="Oval 15"/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BADE78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22" name="Oval 16"/>
              <p:cNvSpPr>
                <a:spLocks noChangeArrowheads="1"/>
              </p:cNvSpPr>
              <p:nvPr/>
            </p:nvSpPr>
            <p:spPr bwMode="auto">
              <a:xfrm>
                <a:off x="1296" y="2640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BADE78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23" name="Rectangle 17"/>
              <p:cNvSpPr>
                <a:spLocks noChangeArrowheads="1"/>
              </p:cNvSpPr>
              <p:nvPr/>
            </p:nvSpPr>
            <p:spPr bwMode="auto">
              <a:xfrm>
                <a:off x="336" y="2544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rgbClr val="BADE78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2" charset="-122"/>
                    <a:cs typeface="+mn-cs"/>
                  </a:rPr>
                  <a:t>a</a:t>
                </a:r>
              </a:p>
            </p:txBody>
          </p:sp>
          <p:sp>
            <p:nvSpPr>
              <p:cNvPr id="24" name="Rectangle 18"/>
              <p:cNvSpPr>
                <a:spLocks noChangeArrowheads="1"/>
              </p:cNvSpPr>
              <p:nvPr/>
            </p:nvSpPr>
            <p:spPr bwMode="auto">
              <a:xfrm>
                <a:off x="720" y="3264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rgbClr val="BADE78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2" charset="-122"/>
                    <a:cs typeface="+mn-cs"/>
                  </a:rPr>
                  <a:t>b</a:t>
                </a:r>
              </a:p>
            </p:txBody>
          </p:sp>
          <p:sp>
            <p:nvSpPr>
              <p:cNvPr id="25" name="Rectangle 19"/>
              <p:cNvSpPr>
                <a:spLocks noChangeArrowheads="1"/>
              </p:cNvSpPr>
              <p:nvPr/>
            </p:nvSpPr>
            <p:spPr bwMode="auto">
              <a:xfrm>
                <a:off x="1248" y="3264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rgbClr val="BADE78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2" charset="-122"/>
                    <a:cs typeface="+mn-cs"/>
                  </a:rPr>
                  <a:t>c</a:t>
                </a:r>
              </a:p>
            </p:txBody>
          </p:sp>
          <p:sp>
            <p:nvSpPr>
              <p:cNvPr id="26" name="Rectangle 20"/>
              <p:cNvSpPr>
                <a:spLocks noChangeArrowheads="1"/>
              </p:cNvSpPr>
              <p:nvPr/>
            </p:nvSpPr>
            <p:spPr bwMode="auto">
              <a:xfrm>
                <a:off x="1728" y="3264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rgbClr val="BADE78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itchFamily="18" charset="0"/>
                    <a:ea typeface="黑体" pitchFamily="2" charset="-122"/>
                    <a:cs typeface="+mn-cs"/>
                  </a:rPr>
                  <a:t>d</a:t>
                </a:r>
              </a:p>
            </p:txBody>
          </p:sp>
          <p:sp>
            <p:nvSpPr>
              <p:cNvPr id="27" name="Line 21"/>
              <p:cNvSpPr>
                <a:spLocks noChangeShapeType="1"/>
              </p:cNvSpPr>
              <p:nvPr/>
            </p:nvSpPr>
            <p:spPr bwMode="auto">
              <a:xfrm flipH="1">
                <a:off x="624" y="2400"/>
                <a:ext cx="384" cy="288"/>
              </a:xfrm>
              <a:prstGeom prst="line">
                <a:avLst/>
              </a:prstGeom>
              <a:noFill/>
              <a:ln w="38100">
                <a:solidFill>
                  <a:srgbClr val="BADE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28" name="Line 22"/>
              <p:cNvSpPr>
                <a:spLocks noChangeShapeType="1"/>
              </p:cNvSpPr>
              <p:nvPr/>
            </p:nvSpPr>
            <p:spPr bwMode="auto">
              <a:xfrm>
                <a:off x="1152" y="2448"/>
                <a:ext cx="192" cy="192"/>
              </a:xfrm>
              <a:prstGeom prst="line">
                <a:avLst/>
              </a:prstGeom>
              <a:noFill/>
              <a:ln w="38100">
                <a:solidFill>
                  <a:srgbClr val="BADE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29" name="Line 23"/>
              <p:cNvSpPr>
                <a:spLocks noChangeShapeType="1"/>
              </p:cNvSpPr>
              <p:nvPr/>
            </p:nvSpPr>
            <p:spPr bwMode="auto">
              <a:xfrm flipH="1">
                <a:off x="864" y="2784"/>
                <a:ext cx="432" cy="432"/>
              </a:xfrm>
              <a:prstGeom prst="line">
                <a:avLst/>
              </a:prstGeom>
              <a:noFill/>
              <a:ln w="38100">
                <a:solidFill>
                  <a:srgbClr val="BADE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30" name="Line 24"/>
              <p:cNvSpPr>
                <a:spLocks noChangeShapeType="1"/>
              </p:cNvSpPr>
              <p:nvPr/>
            </p:nvSpPr>
            <p:spPr bwMode="auto">
              <a:xfrm>
                <a:off x="1392" y="2832"/>
                <a:ext cx="0" cy="384"/>
              </a:xfrm>
              <a:prstGeom prst="line">
                <a:avLst/>
              </a:prstGeom>
              <a:noFill/>
              <a:ln w="38100">
                <a:solidFill>
                  <a:srgbClr val="BADE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31" name="Line 25"/>
              <p:cNvSpPr>
                <a:spLocks noChangeShapeType="1"/>
              </p:cNvSpPr>
              <p:nvPr/>
            </p:nvSpPr>
            <p:spPr bwMode="auto">
              <a:xfrm>
                <a:off x="1488" y="2784"/>
                <a:ext cx="336" cy="432"/>
              </a:xfrm>
              <a:prstGeom prst="line">
                <a:avLst/>
              </a:prstGeom>
              <a:noFill/>
              <a:ln w="38100">
                <a:solidFill>
                  <a:srgbClr val="BADE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charset="-122"/>
                  <a:cs typeface="+mn-cs"/>
                </a:endParaRPr>
              </a:p>
            </p:txBody>
          </p:sp>
        </p:grpSp>
        <p:sp>
          <p:nvSpPr>
            <p:cNvPr id="17" name="Line 26"/>
            <p:cNvSpPr>
              <a:spLocks noChangeShapeType="1"/>
            </p:cNvSpPr>
            <p:nvPr/>
          </p:nvSpPr>
          <p:spPr bwMode="auto">
            <a:xfrm>
              <a:off x="3696" y="1920"/>
              <a:ext cx="0" cy="432"/>
            </a:xfrm>
            <a:prstGeom prst="line">
              <a:avLst/>
            </a:prstGeom>
            <a:noFill/>
            <a:ln w="38100">
              <a:solidFill>
                <a:srgbClr val="BADE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8" name="Line 27"/>
            <p:cNvSpPr>
              <a:spLocks noChangeShapeType="1"/>
            </p:cNvSpPr>
            <p:nvPr/>
          </p:nvSpPr>
          <p:spPr bwMode="auto">
            <a:xfrm>
              <a:off x="3792" y="1872"/>
              <a:ext cx="864" cy="480"/>
            </a:xfrm>
            <a:prstGeom prst="line">
              <a:avLst/>
            </a:prstGeom>
            <a:noFill/>
            <a:ln w="38100">
              <a:solidFill>
                <a:srgbClr val="BADE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9" name="Line 28"/>
            <p:cNvSpPr>
              <a:spLocks noChangeShapeType="1"/>
            </p:cNvSpPr>
            <p:nvPr/>
          </p:nvSpPr>
          <p:spPr bwMode="auto">
            <a:xfrm>
              <a:off x="3696" y="2496"/>
              <a:ext cx="0" cy="432"/>
            </a:xfrm>
            <a:prstGeom prst="line">
              <a:avLst/>
            </a:prstGeom>
            <a:noFill/>
            <a:ln w="38100">
              <a:solidFill>
                <a:srgbClr val="BADE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0" name="Line 29"/>
            <p:cNvSpPr>
              <a:spLocks noChangeShapeType="1"/>
            </p:cNvSpPr>
            <p:nvPr/>
          </p:nvSpPr>
          <p:spPr bwMode="auto">
            <a:xfrm>
              <a:off x="4272" y="2784"/>
              <a:ext cx="576" cy="0"/>
            </a:xfrm>
            <a:prstGeom prst="line">
              <a:avLst/>
            </a:prstGeom>
            <a:noFill/>
            <a:ln w="38100">
              <a:solidFill>
                <a:srgbClr val="BADE78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</p:grpSp>
      <p:sp>
        <p:nvSpPr>
          <p:cNvPr id="32" name="Text Box 30"/>
          <p:cNvSpPr txBox="1">
            <a:spLocks noChangeArrowheads="1"/>
          </p:cNvSpPr>
          <p:nvPr/>
        </p:nvSpPr>
        <p:spPr bwMode="auto">
          <a:xfrm>
            <a:off x="5791200" y="152400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BADE7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② A=( a ,  (b, A) )</a:t>
            </a:r>
          </a:p>
        </p:txBody>
      </p:sp>
      <p:grpSp>
        <p:nvGrpSpPr>
          <p:cNvPr id="33" name="Group 31"/>
          <p:cNvGrpSpPr>
            <a:grpSpLocks/>
          </p:cNvGrpSpPr>
          <p:nvPr/>
        </p:nvGrpSpPr>
        <p:grpSpPr bwMode="auto">
          <a:xfrm>
            <a:off x="228600" y="381000"/>
            <a:ext cx="6858000" cy="884238"/>
            <a:chOff x="144" y="240"/>
            <a:chExt cx="4320" cy="557"/>
          </a:xfrm>
        </p:grpSpPr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144" y="240"/>
              <a:ext cx="4320" cy="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FD13B"/>
                  </a:solidFill>
                  <a:effectLst/>
                  <a:uLnTx/>
                  <a:uFillTx/>
                  <a:latin typeface="宋体" pitchFamily="2" charset="-122"/>
                  <a:ea typeface="宋体" charset="-122"/>
                  <a:cs typeface="+mn-cs"/>
                </a:rPr>
                <a:t>例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FD13B"/>
                  </a:solidFill>
                  <a:effectLst/>
                  <a:uLnTx/>
                  <a:uFillTx/>
                  <a:latin typeface="宋体" pitchFamily="2" charset="-122"/>
                  <a:ea typeface="宋体" charset="-122"/>
                  <a:cs typeface="+mn-cs"/>
                </a:rPr>
                <a:t>2</a:t>
              </a:r>
              <a:r>
                <a: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FD13B"/>
                  </a:solidFill>
                  <a:effectLst/>
                  <a:uLnTx/>
                  <a:uFillTx/>
                  <a:latin typeface="宋体" pitchFamily="2" charset="-122"/>
                  <a:ea typeface="宋体" charset="-122"/>
                  <a:cs typeface="+mn-cs"/>
                </a:rPr>
                <a:t>：</a:t>
              </a:r>
              <a:r>
                <a: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_GB2312" pitchFamily="49" charset="-122"/>
                  <a:ea typeface="楷体_GB2312" pitchFamily="49" charset="-122"/>
                  <a:cs typeface="+mn-cs"/>
                </a:rPr>
                <a:t>试用图形表示下列广义表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_GB2312" pitchFamily="49" charset="-122"/>
                  <a:ea typeface="楷体_GB2312" pitchFamily="49" charset="-122"/>
                  <a:cs typeface="+mn-cs"/>
                </a:rPr>
                <a:t>.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_GB2312" pitchFamily="49" charset="-122"/>
                  <a:ea typeface="楷体_GB2312" pitchFamily="49" charset="-122"/>
                  <a:cs typeface="+mn-cs"/>
                </a:rPr>
                <a:t>（设</a:t>
              </a: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楷体_GB2312" pitchFamily="49" charset="-122"/>
                  <a:ea typeface="楷体_GB2312" pitchFamily="49" charset="-122"/>
                  <a:cs typeface="+mn-cs"/>
                </a:rPr>
                <a:t>    </a:t>
              </a: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_GB2312" pitchFamily="49" charset="-122"/>
                  <a:ea typeface="楷体_GB2312" pitchFamily="49" charset="-122"/>
                  <a:cs typeface="+mn-cs"/>
                </a:rPr>
                <a:t>代表子表，  代    表元素）</a:t>
              </a: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itchFamily="2" charset="-122"/>
                  <a:ea typeface="宋体" charset="-122"/>
                  <a:cs typeface="+mn-cs"/>
                </a:rPr>
                <a:t>  </a:t>
              </a:r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auto">
            <a:xfrm>
              <a:off x="624" y="576"/>
              <a:ext cx="131" cy="14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rgbClr val="BADE78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2143" y="566"/>
              <a:ext cx="13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rgbClr val="BADE78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+mn-cs"/>
                </a:rPr>
                <a:t>e</a:t>
              </a:r>
            </a:p>
          </p:txBody>
        </p:sp>
      </p:grp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152400" y="1447800"/>
            <a:ext cx="502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① D=(A,B,C)=(  ( ),(e),( a, (b,c,d) )  )</a:t>
            </a:r>
          </a:p>
        </p:txBody>
      </p:sp>
      <p:grpSp>
        <p:nvGrpSpPr>
          <p:cNvPr id="39" name="Group 37"/>
          <p:cNvGrpSpPr>
            <a:grpSpLocks/>
          </p:cNvGrpSpPr>
          <p:nvPr/>
        </p:nvGrpSpPr>
        <p:grpSpPr bwMode="auto">
          <a:xfrm>
            <a:off x="6019800" y="2209800"/>
            <a:ext cx="2514600" cy="2362200"/>
            <a:chOff x="3600" y="1632"/>
            <a:chExt cx="1584" cy="1488"/>
          </a:xfrm>
        </p:grpSpPr>
        <p:sp>
          <p:nvSpPr>
            <p:cNvPr id="40" name="Text Box 38"/>
            <p:cNvSpPr txBox="1">
              <a:spLocks noChangeArrowheads="1"/>
            </p:cNvSpPr>
            <p:nvPr/>
          </p:nvSpPr>
          <p:spPr bwMode="auto">
            <a:xfrm>
              <a:off x="4032" y="1632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+mn-cs"/>
                </a:rPr>
                <a:t>A</a:t>
              </a:r>
            </a:p>
          </p:txBody>
        </p:sp>
        <p:sp>
          <p:nvSpPr>
            <p:cNvPr id="41" name="Oval 39"/>
            <p:cNvSpPr>
              <a:spLocks noChangeArrowheads="1"/>
            </p:cNvSpPr>
            <p:nvPr/>
          </p:nvSpPr>
          <p:spPr bwMode="auto">
            <a:xfrm>
              <a:off x="4272" y="1872"/>
              <a:ext cx="144" cy="14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rgbClr val="BADE78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42" name="Oval 40"/>
            <p:cNvSpPr>
              <a:spLocks noChangeArrowheads="1"/>
            </p:cNvSpPr>
            <p:nvPr/>
          </p:nvSpPr>
          <p:spPr bwMode="auto">
            <a:xfrm>
              <a:off x="4560" y="2208"/>
              <a:ext cx="144" cy="14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rgbClr val="BADE78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3600" y="2112"/>
              <a:ext cx="288" cy="288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rgbClr val="BADE78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+mn-cs"/>
                </a:rPr>
                <a:t>a</a:t>
              </a:r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3984" y="2832"/>
              <a:ext cx="288" cy="288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rgbClr val="BADE78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+mn-cs"/>
                </a:rPr>
                <a:t>b</a:t>
              </a:r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 flipH="1">
              <a:off x="3888" y="1968"/>
              <a:ext cx="384" cy="288"/>
            </a:xfrm>
            <a:prstGeom prst="line">
              <a:avLst/>
            </a:prstGeom>
            <a:noFill/>
            <a:ln w="38100">
              <a:solidFill>
                <a:srgbClr val="BADE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>
              <a:off x="4416" y="2016"/>
              <a:ext cx="192" cy="192"/>
            </a:xfrm>
            <a:prstGeom prst="line">
              <a:avLst/>
            </a:prstGeom>
            <a:noFill/>
            <a:ln w="38100">
              <a:solidFill>
                <a:srgbClr val="BADE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47" name="Line 45"/>
            <p:cNvSpPr>
              <a:spLocks noChangeShapeType="1"/>
            </p:cNvSpPr>
            <p:nvPr/>
          </p:nvSpPr>
          <p:spPr bwMode="auto">
            <a:xfrm flipH="1">
              <a:off x="4128" y="2352"/>
              <a:ext cx="432" cy="432"/>
            </a:xfrm>
            <a:prstGeom prst="line">
              <a:avLst/>
            </a:prstGeom>
            <a:noFill/>
            <a:ln w="38100">
              <a:solidFill>
                <a:srgbClr val="BADE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48" name="Line 46"/>
            <p:cNvSpPr>
              <a:spLocks noChangeShapeType="1"/>
            </p:cNvSpPr>
            <p:nvPr/>
          </p:nvSpPr>
          <p:spPr bwMode="auto">
            <a:xfrm>
              <a:off x="3936" y="2304"/>
              <a:ext cx="576" cy="0"/>
            </a:xfrm>
            <a:prstGeom prst="line">
              <a:avLst/>
            </a:prstGeom>
            <a:noFill/>
            <a:ln w="38100">
              <a:solidFill>
                <a:srgbClr val="BADE78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4416" y="1920"/>
              <a:ext cx="768" cy="336"/>
            </a:xfrm>
            <a:custGeom>
              <a:avLst/>
              <a:gdLst>
                <a:gd name="T0" fmla="*/ 240 w 760"/>
                <a:gd name="T1" fmla="*/ 384 h 384"/>
                <a:gd name="T2" fmla="*/ 720 w 760"/>
                <a:gd name="T3" fmla="*/ 192 h 384"/>
                <a:gd name="T4" fmla="*/ 0 w 760"/>
                <a:gd name="T5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0" h="384">
                  <a:moveTo>
                    <a:pt x="240" y="384"/>
                  </a:moveTo>
                  <a:cubicBezTo>
                    <a:pt x="500" y="320"/>
                    <a:pt x="760" y="256"/>
                    <a:pt x="720" y="192"/>
                  </a:cubicBezTo>
                  <a:cubicBezTo>
                    <a:pt x="680" y="128"/>
                    <a:pt x="120" y="24"/>
                    <a:pt x="0" y="0"/>
                  </a:cubicBezTo>
                </a:path>
              </a:pathLst>
            </a:cu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</p:grp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381000" y="5181600"/>
            <a:ext cx="4114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①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的长度为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3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，深度为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3</a:t>
            </a: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5486400" y="5181600"/>
            <a:ext cx="3429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②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的长度为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2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，深度为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B880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∞</a:t>
            </a:r>
          </a:p>
        </p:txBody>
      </p:sp>
      <p:grpSp>
        <p:nvGrpSpPr>
          <p:cNvPr id="52" name="Group 50"/>
          <p:cNvGrpSpPr>
            <a:grpSpLocks/>
          </p:cNvGrpSpPr>
          <p:nvPr/>
        </p:nvGrpSpPr>
        <p:grpSpPr bwMode="auto">
          <a:xfrm>
            <a:off x="457200" y="5745162"/>
            <a:ext cx="5181600" cy="457200"/>
            <a:chOff x="576" y="3744"/>
            <a:chExt cx="3264" cy="288"/>
          </a:xfrm>
        </p:grpSpPr>
        <p:sp>
          <p:nvSpPr>
            <p:cNvPr id="53" name="Rectangle 51"/>
            <p:cNvSpPr>
              <a:spLocks noChangeArrowheads="1"/>
            </p:cNvSpPr>
            <p:nvPr/>
          </p:nvSpPr>
          <p:spPr bwMode="auto">
            <a:xfrm>
              <a:off x="576" y="3744"/>
              <a:ext cx="32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深度＝括号的重数＝    结点的层数</a:t>
              </a:r>
            </a:p>
          </p:txBody>
        </p:sp>
        <p:sp>
          <p:nvSpPr>
            <p:cNvPr id="54" name="Oval 52"/>
            <p:cNvSpPr>
              <a:spLocks noChangeArrowheads="1"/>
            </p:cNvSpPr>
            <p:nvPr/>
          </p:nvSpPr>
          <p:spPr bwMode="auto">
            <a:xfrm>
              <a:off x="2413" y="3792"/>
              <a:ext cx="131" cy="14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rgbClr val="BADE78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98453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utoUpdateAnimBg="0"/>
      <p:bldP spid="37" grpId="0" autoUpdateAnimBg="0"/>
      <p:bldP spid="50" grpId="0" build="p" autoUpdateAnimBg="0"/>
      <p:bldP spid="51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</a:t>
            </a:r>
            <a:r>
              <a:rPr lang="en-US" altLang="zh-CN" dirty="0"/>
              <a:t>3</a:t>
            </a:r>
            <a:r>
              <a:rPr lang="zh-CN" altLang="en-US" dirty="0"/>
              <a:t>：链表结构存储非零项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800" dirty="0"/>
              <a:t>链表中每个</a:t>
            </a:r>
            <a:r>
              <a:rPr lang="zh-CN" altLang="en-US" sz="2800" dirty="0">
                <a:solidFill>
                  <a:srgbClr val="0070C0"/>
                </a:solidFill>
              </a:rPr>
              <a:t>结点（</a:t>
            </a:r>
            <a:r>
              <a:rPr lang="en-US" altLang="zh-CN" sz="2800" dirty="0">
                <a:solidFill>
                  <a:srgbClr val="0070C0"/>
                </a:solidFill>
              </a:rPr>
              <a:t>node</a:t>
            </a:r>
            <a:r>
              <a:rPr lang="zh-CN" altLang="en-US" sz="2800" dirty="0">
                <a:solidFill>
                  <a:srgbClr val="0070C0"/>
                </a:solidFill>
              </a:rPr>
              <a:t>）</a:t>
            </a:r>
            <a:r>
              <a:rPr lang="zh-CN" altLang="en-US" sz="2800" dirty="0"/>
              <a:t>存储多项式中的一个非零项，包括</a:t>
            </a:r>
            <a:r>
              <a:rPr lang="zh-CN" altLang="en-US" sz="2800" dirty="0">
                <a:solidFill>
                  <a:srgbClr val="0070C0"/>
                </a:solidFill>
              </a:rPr>
              <a:t>系数和指数</a:t>
            </a:r>
            <a:r>
              <a:rPr lang="zh-CN" altLang="en-US" sz="2800" dirty="0"/>
              <a:t>两个数据域以及一个</a:t>
            </a:r>
            <a:r>
              <a:rPr lang="zh-CN" altLang="en-US" sz="2800" dirty="0">
                <a:solidFill>
                  <a:srgbClr val="0070C0"/>
                </a:solidFill>
              </a:rPr>
              <a:t>指针域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8</a:t>
            </a:fld>
            <a:endParaRPr lang="en-US" altLang="zh-C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10" y="3505810"/>
            <a:ext cx="7886700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035" y="5310845"/>
            <a:ext cx="619125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5852175"/>
            <a:ext cx="7810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498130" y="2852925"/>
            <a:ext cx="4032525" cy="422455"/>
            <a:chOff x="2498130" y="2852925"/>
            <a:chExt cx="4032525" cy="422455"/>
          </a:xfrm>
        </p:grpSpPr>
        <p:sp>
          <p:nvSpPr>
            <p:cNvPr id="6" name="Rounded Rectangle 5"/>
            <p:cNvSpPr/>
            <p:nvPr/>
          </p:nvSpPr>
          <p:spPr>
            <a:xfrm>
              <a:off x="2498130" y="2852925"/>
              <a:ext cx="1344175" cy="42245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err="1"/>
                <a:t>coef</a:t>
              </a:r>
              <a:endParaRPr lang="zh-CN" altLang="en-US" sz="2000" b="1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842305" y="2852925"/>
              <a:ext cx="1344175" cy="42245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err="1"/>
                <a:t>expon</a:t>
              </a:r>
              <a:endParaRPr lang="zh-CN" altLang="en-US" sz="20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186480" y="2852925"/>
              <a:ext cx="1344175" cy="42245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link</a:t>
              </a:r>
              <a:endParaRPr lang="zh-CN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336044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chemeClr val="tx1"/>
                </a:solidFill>
              </a:rPr>
              <a:t>广义表的抽象数据类型定义见教材</a:t>
            </a:r>
            <a:r>
              <a:rPr lang="en-US" altLang="zh-CN" sz="2800" dirty="0">
                <a:solidFill>
                  <a:schemeClr val="tx1"/>
                </a:solidFill>
              </a:rPr>
              <a:t>P107-108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E5B6F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华中科技大学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E5B6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B3075D-D6D7-471F-98FC-BAE0A90185CF}" type="slidenum"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81000" y="1489600"/>
            <a:ext cx="8458200" cy="520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ADT 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Glist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数据对象：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D={ 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e</a:t>
            </a:r>
            <a:r>
              <a:rPr kumimoji="1" lang="en-US" altLang="zh-CN" sz="2400" b="1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i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 | i=1,2,……,n;n≥0; 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e</a:t>
            </a:r>
            <a:r>
              <a:rPr kumimoji="1" lang="en-US" altLang="zh-CN" sz="2400" b="1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i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∈AtomSet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或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Glist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数据关系：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R1={ &lt;</a:t>
            </a:r>
            <a:r>
              <a:rPr kumimoji="1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ei-1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,e</a:t>
            </a:r>
            <a:r>
              <a:rPr kumimoji="1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i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&gt; | e</a:t>
            </a:r>
            <a:r>
              <a:rPr kumimoji="1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i-1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,e</a:t>
            </a:r>
            <a:r>
              <a:rPr kumimoji="1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i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 ∈D,  2≤i ≤ n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基本操作：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    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InitGList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(&amp;L);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       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FD13B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操作结果：创建空的广义表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FD13B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L.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    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CreateGList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(&amp;L,S);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       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FD13B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初始条件：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FD13B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S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FD13B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是广义表的书写形式串。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FD13B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        操作结果：由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FD13B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S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FD13B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创建广义表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FD13B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L.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}ADT 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Glist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7714622"/>
      </p:ext>
    </p:extLst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两种特殊的基本操作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E5B6F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华中科技大学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4E5B6F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CE74478-CA55-4B63-85F7-ED9762B2B21D}" type="slidenum"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8200" y="1828800"/>
            <a:ext cx="7848600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GetHead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 ( L) ——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取表头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(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可能是原子或列表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)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   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初始条件：广义表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L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存在。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 操作结果：取广义表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L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的头。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GetTail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 ( L ) ——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取表尾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(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一定是列表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)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初始条件：广义表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L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存在。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 操作结果：取广义表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L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的尾。</a:t>
            </a:r>
          </a:p>
        </p:txBody>
      </p:sp>
    </p:spTree>
    <p:extLst>
      <p:ext uri="{BB962C8B-B14F-4D97-AF65-F5344CB8AC3E}">
        <p14:creationId xmlns:p14="http://schemas.microsoft.com/office/powerpoint/2010/main" val="3404992013"/>
      </p:ext>
    </p:extLst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E5B6F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华中科技大学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4E5B6F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CE74478-CA55-4B63-85F7-ED9762B2B21D}" type="slidenum"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4E5B6F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4E5B6F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609600" y="1143000"/>
            <a:ext cx="7620000" cy="256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BADE7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1.  </a:t>
            </a:r>
            <a:r>
              <a:rPr kumimoji="1" lang="en-US" altLang="zh-CN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GetTail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【(b, k, p, h)】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＝</a:t>
            </a:r>
            <a:r>
              <a:rPr kumimoji="1" lang="zh-CN" altLang="en-US" sz="28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                        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2. </a:t>
            </a:r>
            <a:r>
              <a:rPr kumimoji="1" lang="en-US" altLang="zh-CN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GetHead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【( (</a:t>
            </a:r>
            <a:r>
              <a:rPr kumimoji="1" lang="en-US" altLang="zh-CN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a,b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), (</a:t>
            </a:r>
            <a:r>
              <a:rPr kumimoji="1" lang="en-US" altLang="zh-CN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c,d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) )】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＝</a:t>
            </a:r>
            <a:r>
              <a:rPr kumimoji="1" lang="zh-CN" altLang="en-US" sz="28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                        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  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;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3. </a:t>
            </a:r>
            <a:r>
              <a:rPr kumimoji="1" lang="en-US" altLang="zh-CN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GetTail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【( (</a:t>
            </a:r>
            <a:r>
              <a:rPr kumimoji="1" lang="en-US" altLang="zh-CN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a,b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), (</a:t>
            </a:r>
            <a:r>
              <a:rPr kumimoji="1" lang="en-US" altLang="zh-CN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c,d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) )】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＝</a:t>
            </a:r>
            <a:r>
              <a:rPr kumimoji="1" lang="zh-CN" altLang="en-US" sz="28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                        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  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4. </a:t>
            </a:r>
            <a:r>
              <a:rPr kumimoji="1" lang="en-US" altLang="zh-CN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GetTail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【 </a:t>
            </a:r>
            <a:r>
              <a:rPr kumimoji="1" lang="en-US" altLang="zh-CN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GetHead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【((</a:t>
            </a:r>
            <a:r>
              <a:rPr kumimoji="1" lang="en-US" altLang="zh-CN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a,b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),(</a:t>
            </a:r>
            <a:r>
              <a:rPr kumimoji="1" lang="en-US" altLang="zh-CN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c,d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))】】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＝</a:t>
            </a:r>
            <a:r>
              <a:rPr kumimoji="1" lang="zh-CN" altLang="en-US" sz="28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        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;</a:t>
            </a: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533400" y="457200"/>
            <a:ext cx="807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例：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求下列广义表操作的结果（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严题集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5.10②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）</a:t>
            </a: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5410200" y="990600"/>
            <a:ext cx="13731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(k, p, h)</a:t>
            </a: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7010400" y="3138488"/>
            <a:ext cx="838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（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b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）</a:t>
            </a: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7010400" y="4038600"/>
            <a:ext cx="990600" cy="457200"/>
          </a:xfrm>
          <a:prstGeom prst="wedgeRoundRectCallout">
            <a:avLst>
              <a:gd name="adj1" fmla="val -359296"/>
              <a:gd name="adj2" fmla="val -132639"/>
              <a:gd name="adj3" fmla="val 16667"/>
            </a:avLst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(a,b)</a:t>
            </a:r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609600" y="3810000"/>
            <a:ext cx="5791200" cy="188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BADE7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5. GetTail【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（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e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）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】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＝</a:t>
            </a:r>
            <a:r>
              <a:rPr kumimoji="1" lang="zh-CN" altLang="en-US" sz="28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                       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;    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6. GetHead 【 ( ( ) )】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＝</a:t>
            </a:r>
            <a:r>
              <a:rPr kumimoji="1" lang="zh-CN" altLang="en-US" sz="28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             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 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7. GetTail【 ( ( ) ) 】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＝</a:t>
            </a:r>
            <a:r>
              <a:rPr kumimoji="1" lang="zh-CN" altLang="en-US" sz="28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               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 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.</a:t>
            </a:r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4594225" y="3748088"/>
            <a:ext cx="5111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( )</a:t>
            </a:r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5867400" y="1752600"/>
            <a:ext cx="914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(a,b)</a:t>
            </a: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4724400" y="4419600"/>
            <a:ext cx="5111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( )</a:t>
            </a:r>
          </a:p>
        </p:txBody>
      </p:sp>
      <p:sp>
        <p:nvSpPr>
          <p:cNvPr id="25" name="Rectangle 12"/>
          <p:cNvSpPr>
            <a:spLocks noChangeArrowheads="1"/>
          </p:cNvSpPr>
          <p:nvPr/>
        </p:nvSpPr>
        <p:spPr bwMode="auto">
          <a:xfrm>
            <a:off x="4648200" y="5105400"/>
            <a:ext cx="5111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( )</a:t>
            </a:r>
          </a:p>
        </p:txBody>
      </p:sp>
      <p:sp>
        <p:nvSpPr>
          <p:cNvPr id="26" name="Rectangle 13"/>
          <p:cNvSpPr>
            <a:spLocks noChangeArrowheads="1"/>
          </p:cNvSpPr>
          <p:nvPr/>
        </p:nvSpPr>
        <p:spPr bwMode="auto">
          <a:xfrm>
            <a:off x="5791200" y="2438400"/>
            <a:ext cx="1371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((c,d))</a:t>
            </a:r>
          </a:p>
        </p:txBody>
      </p:sp>
    </p:spTree>
    <p:extLst>
      <p:ext uri="{BB962C8B-B14F-4D97-AF65-F5344CB8AC3E}">
        <p14:creationId xmlns:p14="http://schemas.microsoft.com/office/powerpoint/2010/main" val="1270288221"/>
      </p:ext>
    </p:extLst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1483FCA-8D70-1A41-BA81-C602B189C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E30FC6F-4D73-E94F-81FB-13AFD08F4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3075D-D6D7-471F-98FC-BAE0A90185CF}" type="slidenum">
              <a:rPr lang="en-US" altLang="zh-CN" smtClean="0"/>
              <a:pPr/>
              <a:t>83</a:t>
            </a:fld>
            <a:endParaRPr lang="en-US" altLang="zh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32C217-221B-7C41-91BA-88540001DD30}"/>
              </a:ext>
            </a:extLst>
          </p:cNvPr>
          <p:cNvSpPr/>
          <p:nvPr/>
        </p:nvSpPr>
        <p:spPr>
          <a:xfrm>
            <a:off x="533401" y="670844"/>
            <a:ext cx="810953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800" kern="100" dirty="0">
                <a:latin typeface="+mn-lt"/>
                <a:ea typeface="+mn-ea"/>
              </a:rPr>
              <a:t>给定下面的广义表</a:t>
            </a:r>
            <a:r>
              <a:rPr lang="en-US" altLang="zh-CN" sz="2800" kern="100" dirty="0">
                <a:latin typeface="+mn-lt"/>
                <a:ea typeface="+mn-ea"/>
              </a:rPr>
              <a:t>A=(</a:t>
            </a:r>
            <a:r>
              <a:rPr lang="en-US" altLang="zh-CN" sz="2800" kern="100" dirty="0" err="1">
                <a:latin typeface="+mn-lt"/>
                <a:ea typeface="+mn-ea"/>
              </a:rPr>
              <a:t>a,b,c</a:t>
            </a:r>
            <a:r>
              <a:rPr lang="en-US" altLang="zh-CN" sz="2800" kern="100" dirty="0">
                <a:latin typeface="+mn-lt"/>
                <a:ea typeface="+mn-ea"/>
              </a:rPr>
              <a:t>), B=((</a:t>
            </a:r>
            <a:r>
              <a:rPr lang="en-US" altLang="zh-CN" sz="2800" kern="100" dirty="0" err="1">
                <a:latin typeface="+mn-lt"/>
                <a:ea typeface="+mn-ea"/>
              </a:rPr>
              <a:t>a,c</a:t>
            </a:r>
            <a:r>
              <a:rPr lang="en-US" altLang="zh-CN" sz="2800" kern="100" dirty="0">
                <a:latin typeface="+mn-lt"/>
                <a:ea typeface="+mn-ea"/>
              </a:rPr>
              <a:t>),(</a:t>
            </a:r>
            <a:r>
              <a:rPr lang="en-US" altLang="zh-CN" sz="2800" kern="100" dirty="0" err="1">
                <a:latin typeface="+mn-lt"/>
                <a:ea typeface="+mn-ea"/>
              </a:rPr>
              <a:t>b,c,d</a:t>
            </a:r>
            <a:r>
              <a:rPr lang="en-US" altLang="zh-CN" sz="2800" kern="100" dirty="0">
                <a:latin typeface="+mn-lt"/>
                <a:ea typeface="+mn-ea"/>
              </a:rPr>
              <a:t>)), C=(</a:t>
            </a:r>
            <a:r>
              <a:rPr lang="en-US" altLang="zh-CN" sz="2800" kern="100" dirty="0" err="1">
                <a:latin typeface="+mn-lt"/>
                <a:ea typeface="+mn-ea"/>
              </a:rPr>
              <a:t>a,C,d</a:t>
            </a:r>
            <a:r>
              <a:rPr lang="en-US" altLang="zh-CN" sz="2800" kern="100" dirty="0">
                <a:latin typeface="+mn-lt"/>
                <a:ea typeface="+mn-ea"/>
              </a:rPr>
              <a:t>), D=(A,B,(</a:t>
            </a:r>
            <a:r>
              <a:rPr lang="en-US" altLang="zh-CN" sz="2800" kern="100" dirty="0" err="1">
                <a:latin typeface="+mn-lt"/>
                <a:ea typeface="+mn-ea"/>
              </a:rPr>
              <a:t>a,c</a:t>
            </a:r>
            <a:r>
              <a:rPr lang="en-US" altLang="zh-CN" sz="2800" kern="100" dirty="0">
                <a:latin typeface="+mn-lt"/>
                <a:ea typeface="+mn-ea"/>
              </a:rPr>
              <a:t>)),</a:t>
            </a:r>
            <a:r>
              <a:rPr lang="zh-CN" altLang="zh-CN" sz="2800" kern="100" dirty="0">
                <a:latin typeface="+mn-lt"/>
                <a:ea typeface="+mn-ea"/>
              </a:rPr>
              <a:t>分别给出</a:t>
            </a:r>
            <a:r>
              <a:rPr lang="en-US" altLang="zh-CN" sz="2800" kern="100" dirty="0">
                <a:latin typeface="+mn-lt"/>
                <a:ea typeface="+mn-ea"/>
              </a:rPr>
              <a:t>4</a:t>
            </a:r>
            <a:r>
              <a:rPr lang="zh-CN" altLang="zh-CN" sz="2800" kern="100" dirty="0">
                <a:latin typeface="+mn-lt"/>
                <a:ea typeface="+mn-ea"/>
              </a:rPr>
              <a:t>个广义表的表头和表尾以及广义表的长度。</a:t>
            </a:r>
          </a:p>
          <a:p>
            <a:pPr algn="just">
              <a:spcAft>
                <a:spcPts val="0"/>
              </a:spcAft>
            </a:pPr>
            <a:r>
              <a:rPr lang="en-US" altLang="zh-CN" sz="2800" kern="100" dirty="0">
                <a:latin typeface="+mn-lt"/>
                <a:ea typeface="+mn-ea"/>
              </a:rPr>
              <a:t> </a:t>
            </a:r>
            <a:endParaRPr lang="zh-CN" altLang="zh-CN" sz="2800" kern="100" dirty="0">
              <a:latin typeface="+mn-lt"/>
              <a:ea typeface="+mn-ea"/>
            </a:endParaRPr>
          </a:p>
          <a:p>
            <a:pPr algn="just">
              <a:spcAft>
                <a:spcPts val="0"/>
              </a:spcAft>
              <a:tabLst>
                <a:tab pos="200025" algn="l"/>
                <a:tab pos="1333500" algn="l"/>
                <a:tab pos="1600200" algn="l"/>
                <a:tab pos="2400300" algn="l"/>
                <a:tab pos="2933700" algn="l"/>
                <a:tab pos="3467100" algn="l"/>
                <a:tab pos="4333875" algn="l"/>
              </a:tabLst>
            </a:pPr>
            <a:r>
              <a:rPr lang="zh-CN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答案：</a:t>
            </a:r>
            <a:endParaRPr lang="zh-CN" altLang="zh-CN" sz="2800" kern="100" dirty="0">
              <a:latin typeface="+mn-lt"/>
              <a:ea typeface="+mn-ea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A=(</a:t>
            </a:r>
            <a:r>
              <a:rPr lang="en-US" altLang="zh-CN" sz="2800" kern="100" dirty="0" err="1">
                <a:solidFill>
                  <a:srgbClr val="FF0000"/>
                </a:solidFill>
                <a:latin typeface="+mn-lt"/>
                <a:ea typeface="+mn-ea"/>
              </a:rPr>
              <a:t>a,b,c</a:t>
            </a:r>
            <a:r>
              <a:rPr lang="en-US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)  </a:t>
            </a:r>
          </a:p>
          <a:p>
            <a:pPr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     </a:t>
            </a:r>
            <a:r>
              <a:rPr lang="zh-CN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表头：</a:t>
            </a:r>
            <a:r>
              <a:rPr lang="en-US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a</a:t>
            </a:r>
            <a:r>
              <a:rPr lang="zh-CN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，表尾：</a:t>
            </a:r>
            <a:r>
              <a:rPr lang="zh-CN" altLang="en-US" sz="2800" kern="100" dirty="0">
                <a:solidFill>
                  <a:srgbClr val="FF0000"/>
                </a:solidFill>
                <a:latin typeface="+mn-lt"/>
                <a:ea typeface="+mn-ea"/>
              </a:rPr>
              <a:t>（</a:t>
            </a:r>
            <a:r>
              <a:rPr lang="en-US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b, c</a:t>
            </a:r>
            <a:r>
              <a:rPr lang="zh-CN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）， 表长</a:t>
            </a:r>
            <a:r>
              <a:rPr lang="en-US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=3</a:t>
            </a:r>
            <a:endParaRPr lang="zh-CN" altLang="zh-CN" sz="2800" kern="100" dirty="0">
              <a:latin typeface="+mn-lt"/>
              <a:ea typeface="+mn-ea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B=((</a:t>
            </a:r>
            <a:r>
              <a:rPr lang="en-US" altLang="zh-CN" sz="2800" kern="100" dirty="0" err="1">
                <a:solidFill>
                  <a:srgbClr val="FF0000"/>
                </a:solidFill>
                <a:latin typeface="+mn-lt"/>
                <a:ea typeface="+mn-ea"/>
              </a:rPr>
              <a:t>a,c</a:t>
            </a:r>
            <a:r>
              <a:rPr lang="en-US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),(</a:t>
            </a:r>
            <a:r>
              <a:rPr lang="en-US" altLang="zh-CN" sz="2800" kern="100" dirty="0" err="1">
                <a:solidFill>
                  <a:srgbClr val="FF0000"/>
                </a:solidFill>
                <a:latin typeface="+mn-lt"/>
                <a:ea typeface="+mn-ea"/>
              </a:rPr>
              <a:t>b,c,d</a:t>
            </a:r>
            <a:r>
              <a:rPr lang="en-US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))   </a:t>
            </a:r>
          </a:p>
          <a:p>
            <a:pPr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     </a:t>
            </a:r>
            <a:r>
              <a:rPr lang="zh-CN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表头：</a:t>
            </a:r>
            <a:r>
              <a:rPr lang="en-US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(</a:t>
            </a:r>
            <a:r>
              <a:rPr lang="en-US" altLang="zh-CN" sz="2800" kern="100" dirty="0" err="1">
                <a:solidFill>
                  <a:srgbClr val="FF0000"/>
                </a:solidFill>
                <a:latin typeface="+mn-lt"/>
                <a:ea typeface="+mn-ea"/>
              </a:rPr>
              <a:t>a,c</a:t>
            </a:r>
            <a:r>
              <a:rPr lang="en-US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)</a:t>
            </a:r>
            <a:r>
              <a:rPr lang="zh-CN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，表尾：（（</a:t>
            </a:r>
            <a:r>
              <a:rPr lang="en-US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b, c, d</a:t>
            </a:r>
            <a:r>
              <a:rPr lang="zh-CN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）），表长</a:t>
            </a:r>
            <a:r>
              <a:rPr lang="en-US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=2</a:t>
            </a:r>
            <a:endParaRPr lang="zh-CN" altLang="zh-CN" sz="2800" kern="100" dirty="0">
              <a:latin typeface="+mn-lt"/>
              <a:ea typeface="+mn-ea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C=(</a:t>
            </a:r>
            <a:r>
              <a:rPr lang="en-US" altLang="zh-CN" sz="2800" kern="100" dirty="0" err="1">
                <a:solidFill>
                  <a:srgbClr val="FF0000"/>
                </a:solidFill>
                <a:latin typeface="+mn-lt"/>
                <a:ea typeface="+mn-ea"/>
              </a:rPr>
              <a:t>a,C,d</a:t>
            </a:r>
            <a:r>
              <a:rPr lang="en-US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),   </a:t>
            </a:r>
          </a:p>
          <a:p>
            <a:pPr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      </a:t>
            </a:r>
            <a:r>
              <a:rPr lang="zh-CN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表头：</a:t>
            </a:r>
            <a:r>
              <a:rPr lang="en-US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a</a:t>
            </a:r>
            <a:r>
              <a:rPr lang="zh-CN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，表尾：（</a:t>
            </a:r>
            <a:r>
              <a:rPr lang="en-US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C, d</a:t>
            </a:r>
            <a:r>
              <a:rPr lang="zh-CN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）， 表长</a:t>
            </a:r>
            <a:r>
              <a:rPr lang="en-US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=3</a:t>
            </a:r>
            <a:endParaRPr lang="zh-CN" altLang="zh-CN" sz="2800" kern="100" dirty="0">
              <a:latin typeface="+mn-lt"/>
              <a:ea typeface="+mn-ea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D=(A,B,(</a:t>
            </a:r>
            <a:r>
              <a:rPr lang="en-US" altLang="zh-CN" sz="2800" kern="100" dirty="0" err="1">
                <a:solidFill>
                  <a:srgbClr val="FF0000"/>
                </a:solidFill>
                <a:latin typeface="+mn-lt"/>
                <a:ea typeface="+mn-ea"/>
              </a:rPr>
              <a:t>a,c</a:t>
            </a:r>
            <a:r>
              <a:rPr lang="en-US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))  </a:t>
            </a:r>
          </a:p>
          <a:p>
            <a:pPr algn="just">
              <a:spcAft>
                <a:spcPts val="0"/>
              </a:spcAft>
            </a:pPr>
            <a:r>
              <a:rPr lang="en-US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       </a:t>
            </a:r>
            <a:r>
              <a:rPr lang="zh-CN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表头：</a:t>
            </a:r>
            <a:r>
              <a:rPr lang="en-US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A</a:t>
            </a:r>
            <a:r>
              <a:rPr lang="zh-CN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，表尾：（</a:t>
            </a:r>
            <a:r>
              <a:rPr lang="en-US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B, </a:t>
            </a:r>
            <a:r>
              <a:rPr lang="zh-CN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（</a:t>
            </a:r>
            <a:r>
              <a:rPr lang="en-US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a, c</a:t>
            </a:r>
            <a:r>
              <a:rPr lang="zh-CN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））</a:t>
            </a:r>
            <a:r>
              <a:rPr lang="en-US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, </a:t>
            </a:r>
            <a:r>
              <a:rPr lang="zh-CN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表长</a:t>
            </a:r>
            <a:r>
              <a:rPr lang="en-US" altLang="zh-CN" sz="2800" kern="100" dirty="0">
                <a:solidFill>
                  <a:srgbClr val="FF0000"/>
                </a:solidFill>
                <a:latin typeface="+mn-lt"/>
                <a:ea typeface="+mn-ea"/>
              </a:rPr>
              <a:t>=3</a:t>
            </a:r>
            <a:endParaRPr lang="zh-CN" altLang="zh-CN" sz="2800" kern="1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159919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广义表的存储结构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E5B6F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华中科技大学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E5B6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B3075D-D6D7-471F-98FC-BAE0A90185CF}" type="slidenum"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57200" y="1622770"/>
            <a:ext cx="8229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BADE7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由于广义表的元素可以是不同结构（原子或列表），难以用顺序存储结构表示 ，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FD13B"/>
                </a:solidFill>
                <a:effectLst/>
                <a:uLnTx/>
                <a:uFillTx/>
                <a:latin typeface="+mj-ea"/>
                <a:ea typeface="+mj-ea"/>
              </a:rPr>
              <a:t>通常用链式结构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，每个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FD13B"/>
                </a:solidFill>
                <a:effectLst/>
                <a:uLnTx/>
                <a:uFillTx/>
                <a:latin typeface="+mj-ea"/>
                <a:ea typeface="+mj-ea"/>
              </a:rPr>
              <a:t>元素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</a:rPr>
              <a:t>用一个结点表示。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24260" y="2968140"/>
            <a:ext cx="830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1.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原子结点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：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表示原子，可设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2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个域或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3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个域，依习惯而选。</a:t>
            </a:r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805260" y="4111140"/>
            <a:ext cx="2667000" cy="1295400"/>
            <a:chOff x="96" y="2016"/>
            <a:chExt cx="1680" cy="816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1008" y="2016"/>
              <a:ext cx="768" cy="33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 value</a:t>
              </a: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92" y="2016"/>
              <a:ext cx="816" cy="33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 tag=</a:t>
              </a: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0</a:t>
              </a: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192" y="2016"/>
              <a:ext cx="15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192" y="2352"/>
              <a:ext cx="15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192" y="2016"/>
              <a:ext cx="0" cy="3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1008" y="2016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1776" y="2016"/>
              <a:ext cx="0" cy="3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96" y="2544"/>
              <a:ext cx="16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EB880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+mn-cs"/>
                </a:rPr>
                <a:t>标志域       数值域</a:t>
              </a: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528" y="2400"/>
              <a:ext cx="0" cy="192"/>
            </a:xfrm>
            <a:prstGeom prst="line">
              <a:avLst/>
            </a:prstGeom>
            <a:noFill/>
            <a:ln w="38100">
              <a:solidFill>
                <a:srgbClr val="BADE78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1344" y="2352"/>
              <a:ext cx="0" cy="240"/>
            </a:xfrm>
            <a:prstGeom prst="line">
              <a:avLst/>
            </a:prstGeom>
            <a:noFill/>
            <a:ln w="38100">
              <a:solidFill>
                <a:srgbClr val="BADE78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</p:grp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4767660" y="4111140"/>
            <a:ext cx="3657600" cy="1079500"/>
            <a:chOff x="2208" y="2016"/>
            <a:chExt cx="3024" cy="834"/>
          </a:xfrm>
        </p:grpSpPr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192" y="2016"/>
              <a:ext cx="944" cy="33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  tp</a:t>
              </a: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3248" y="2016"/>
              <a:ext cx="944" cy="33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 atom</a:t>
              </a: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304" y="2016"/>
              <a:ext cx="944" cy="33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tag=</a:t>
              </a: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０</a:t>
              </a:r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2304" y="2016"/>
              <a:ext cx="283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>
              <a:off x="2304" y="2352"/>
              <a:ext cx="283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>
              <a:off x="2304" y="2016"/>
              <a:ext cx="0" cy="3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6" name="Line 25"/>
            <p:cNvSpPr>
              <a:spLocks noChangeShapeType="1"/>
            </p:cNvSpPr>
            <p:nvPr/>
          </p:nvSpPr>
          <p:spPr bwMode="auto">
            <a:xfrm>
              <a:off x="3248" y="2016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4192" y="2016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5136" y="2016"/>
              <a:ext cx="0" cy="3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2208" y="2544"/>
              <a:ext cx="3024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EB880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+mn-cs"/>
                </a:rPr>
                <a:t> </a:t>
              </a:r>
              <a:r>
                <a:rPr kumimoji="1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EB880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+mn-cs"/>
                </a:rPr>
                <a:t>标志域  　　值域</a:t>
              </a:r>
              <a:r>
                <a:rPr kumimoji="1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64BD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+mn-cs"/>
                </a:rPr>
                <a:t>　</a:t>
              </a:r>
              <a:r>
                <a:rPr kumimoji="1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99FF33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+mn-cs"/>
                </a:rPr>
                <a:t>表尾指针</a:t>
              </a:r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>
              <a:off x="2688" y="2400"/>
              <a:ext cx="0" cy="144"/>
            </a:xfrm>
            <a:prstGeom prst="line">
              <a:avLst/>
            </a:prstGeom>
            <a:noFill/>
            <a:ln w="38100">
              <a:solidFill>
                <a:srgbClr val="BADE78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>
              <a:off x="3648" y="2400"/>
              <a:ext cx="0" cy="144"/>
            </a:xfrm>
            <a:prstGeom prst="line">
              <a:avLst/>
            </a:prstGeom>
            <a:noFill/>
            <a:ln w="38100">
              <a:solidFill>
                <a:srgbClr val="BADE78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32" name="Line 31"/>
            <p:cNvSpPr>
              <a:spLocks noChangeShapeType="1"/>
            </p:cNvSpPr>
            <p:nvPr/>
          </p:nvSpPr>
          <p:spPr bwMode="auto">
            <a:xfrm>
              <a:off x="4512" y="2400"/>
              <a:ext cx="0" cy="144"/>
            </a:xfrm>
            <a:prstGeom prst="line">
              <a:avLst/>
            </a:prstGeom>
            <a:noFill/>
            <a:ln w="38100">
              <a:solidFill>
                <a:srgbClr val="BADE78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</p:grp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386660" y="3501540"/>
            <a:ext cx="434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33CC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法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33CC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2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33CC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：标志域、值域、表尾指针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33CCFF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</p:txBody>
      </p:sp>
      <p:sp>
        <p:nvSpPr>
          <p:cNvPr id="34" name="AutoShape 33"/>
          <p:cNvSpPr>
            <a:spLocks noChangeArrowheads="1"/>
          </p:cNvSpPr>
          <p:nvPr/>
        </p:nvSpPr>
        <p:spPr bwMode="auto">
          <a:xfrm>
            <a:off x="5377260" y="5482740"/>
            <a:ext cx="2362200" cy="381000"/>
          </a:xfrm>
          <a:prstGeom prst="wedgeRoundRectCallout">
            <a:avLst>
              <a:gd name="adj1" fmla="val 42407"/>
              <a:gd name="adj2" fmla="val -140417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指向下一结点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652860" y="3501540"/>
            <a:ext cx="3111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33CC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法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33CC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1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33CC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：标志域，数值域</a:t>
            </a:r>
          </a:p>
        </p:txBody>
      </p:sp>
    </p:spTree>
    <p:extLst>
      <p:ext uri="{BB962C8B-B14F-4D97-AF65-F5344CB8AC3E}">
        <p14:creationId xmlns:p14="http://schemas.microsoft.com/office/powerpoint/2010/main" val="1438936171"/>
      </p:ext>
    </p:extLst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4E5B6F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华中科技大学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4E5B6F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CE74478-CA55-4B63-85F7-ED9762B2B21D}" type="slidenum"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4E5B6F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4E5B6F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grpSp>
        <p:nvGrpSpPr>
          <p:cNvPr id="115" name="Group 2"/>
          <p:cNvGrpSpPr>
            <a:grpSpLocks/>
          </p:cNvGrpSpPr>
          <p:nvPr/>
        </p:nvGrpSpPr>
        <p:grpSpPr bwMode="auto">
          <a:xfrm>
            <a:off x="2133600" y="1201510"/>
            <a:ext cx="4800600" cy="1295400"/>
            <a:chOff x="2208" y="2016"/>
            <a:chExt cx="3024" cy="816"/>
          </a:xfrm>
        </p:grpSpPr>
        <p:sp>
          <p:nvSpPr>
            <p:cNvPr id="116" name="Rectangle 3"/>
            <p:cNvSpPr>
              <a:spLocks noChangeArrowheads="1"/>
            </p:cNvSpPr>
            <p:nvPr/>
          </p:nvSpPr>
          <p:spPr bwMode="auto">
            <a:xfrm>
              <a:off x="4192" y="2016"/>
              <a:ext cx="944" cy="33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tp</a:t>
              </a:r>
            </a:p>
          </p:txBody>
        </p:sp>
        <p:sp>
          <p:nvSpPr>
            <p:cNvPr id="117" name="Rectangle 4"/>
            <p:cNvSpPr>
              <a:spLocks noChangeArrowheads="1"/>
            </p:cNvSpPr>
            <p:nvPr/>
          </p:nvSpPr>
          <p:spPr bwMode="auto">
            <a:xfrm>
              <a:off x="3248" y="2016"/>
              <a:ext cx="944" cy="33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hp</a:t>
              </a:r>
            </a:p>
          </p:txBody>
        </p:sp>
        <p:sp>
          <p:nvSpPr>
            <p:cNvPr id="118" name="Rectangle 5"/>
            <p:cNvSpPr>
              <a:spLocks noChangeArrowheads="1"/>
            </p:cNvSpPr>
            <p:nvPr/>
          </p:nvSpPr>
          <p:spPr bwMode="auto">
            <a:xfrm>
              <a:off x="2304" y="2016"/>
              <a:ext cx="944" cy="33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tag=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1</a:t>
              </a:r>
            </a:p>
          </p:txBody>
        </p:sp>
        <p:sp>
          <p:nvSpPr>
            <p:cNvPr id="119" name="Line 6"/>
            <p:cNvSpPr>
              <a:spLocks noChangeShapeType="1"/>
            </p:cNvSpPr>
            <p:nvPr/>
          </p:nvSpPr>
          <p:spPr bwMode="auto">
            <a:xfrm>
              <a:off x="2304" y="2016"/>
              <a:ext cx="2832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20" name="Line 7"/>
            <p:cNvSpPr>
              <a:spLocks noChangeShapeType="1"/>
            </p:cNvSpPr>
            <p:nvPr/>
          </p:nvSpPr>
          <p:spPr bwMode="auto">
            <a:xfrm>
              <a:off x="2304" y="2352"/>
              <a:ext cx="2832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21" name="Line 8"/>
            <p:cNvSpPr>
              <a:spLocks noChangeShapeType="1"/>
            </p:cNvSpPr>
            <p:nvPr/>
          </p:nvSpPr>
          <p:spPr bwMode="auto">
            <a:xfrm>
              <a:off x="2304" y="2016"/>
              <a:ext cx="0" cy="336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22" name="Line 9"/>
            <p:cNvSpPr>
              <a:spLocks noChangeShapeType="1"/>
            </p:cNvSpPr>
            <p:nvPr/>
          </p:nvSpPr>
          <p:spPr bwMode="auto">
            <a:xfrm>
              <a:off x="3248" y="2016"/>
              <a:ext cx="0" cy="3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23" name="Line 10"/>
            <p:cNvSpPr>
              <a:spLocks noChangeShapeType="1"/>
            </p:cNvSpPr>
            <p:nvPr/>
          </p:nvSpPr>
          <p:spPr bwMode="auto">
            <a:xfrm>
              <a:off x="4192" y="2016"/>
              <a:ext cx="0" cy="3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24" name="Line 11"/>
            <p:cNvSpPr>
              <a:spLocks noChangeShapeType="1"/>
            </p:cNvSpPr>
            <p:nvPr/>
          </p:nvSpPr>
          <p:spPr bwMode="auto">
            <a:xfrm>
              <a:off x="5136" y="2016"/>
              <a:ext cx="0" cy="336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25" name="Text Box 12"/>
            <p:cNvSpPr txBox="1">
              <a:spLocks noChangeArrowheads="1"/>
            </p:cNvSpPr>
            <p:nvPr/>
          </p:nvSpPr>
          <p:spPr bwMode="auto">
            <a:xfrm>
              <a:off x="2208" y="2544"/>
              <a:ext cx="30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+mn-cs"/>
                </a:rPr>
                <a:t>  </a:t>
              </a:r>
              <a:r>
                <a: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Times New Roman" pitchFamily="18" charset="0"/>
                  <a:ea typeface="黑体" pitchFamily="2" charset="-122"/>
                  <a:cs typeface="+mn-cs"/>
                </a:rPr>
                <a:t>标志域      表头指针     表尾指针</a:t>
              </a:r>
            </a:p>
          </p:txBody>
        </p:sp>
        <p:sp>
          <p:nvSpPr>
            <p:cNvPr id="126" name="Line 13"/>
            <p:cNvSpPr>
              <a:spLocks noChangeShapeType="1"/>
            </p:cNvSpPr>
            <p:nvPr/>
          </p:nvSpPr>
          <p:spPr bwMode="auto">
            <a:xfrm>
              <a:off x="2688" y="2400"/>
              <a:ext cx="0" cy="144"/>
            </a:xfrm>
            <a:prstGeom prst="line">
              <a:avLst/>
            </a:prstGeom>
            <a:noFill/>
            <a:ln w="38100">
              <a:solidFill>
                <a:srgbClr val="BADE78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27" name="Line 14"/>
            <p:cNvSpPr>
              <a:spLocks noChangeShapeType="1"/>
            </p:cNvSpPr>
            <p:nvPr/>
          </p:nvSpPr>
          <p:spPr bwMode="auto">
            <a:xfrm>
              <a:off x="3648" y="2400"/>
              <a:ext cx="0" cy="144"/>
            </a:xfrm>
            <a:prstGeom prst="line">
              <a:avLst/>
            </a:prstGeom>
            <a:noFill/>
            <a:ln w="38100">
              <a:solidFill>
                <a:srgbClr val="BADE78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28" name="Line 15"/>
            <p:cNvSpPr>
              <a:spLocks noChangeShapeType="1"/>
            </p:cNvSpPr>
            <p:nvPr/>
          </p:nvSpPr>
          <p:spPr bwMode="auto">
            <a:xfrm>
              <a:off x="4512" y="2400"/>
              <a:ext cx="0" cy="144"/>
            </a:xfrm>
            <a:prstGeom prst="line">
              <a:avLst/>
            </a:prstGeom>
            <a:noFill/>
            <a:ln w="38100">
              <a:solidFill>
                <a:srgbClr val="BADE78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</p:grpSp>
      <p:sp>
        <p:nvSpPr>
          <p:cNvPr id="129" name="Text Box 16"/>
          <p:cNvSpPr txBox="1">
            <a:spLocks noChangeArrowheads="1"/>
          </p:cNvSpPr>
          <p:nvPr/>
        </p:nvSpPr>
        <p:spPr bwMode="auto">
          <a:xfrm>
            <a:off x="457200" y="228600"/>
            <a:ext cx="8001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BADE7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2.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表结点：表示列表，若表不空，则可分解为表头和表尾，用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3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个域表示：标志域，表头指针，表尾指针。                </a:t>
            </a:r>
          </a:p>
        </p:txBody>
      </p:sp>
      <p:sp>
        <p:nvSpPr>
          <p:cNvPr id="130" name="Rectangle 17"/>
          <p:cNvSpPr>
            <a:spLocks noChangeArrowheads="1"/>
          </p:cNvSpPr>
          <p:nvPr/>
        </p:nvSpPr>
        <p:spPr bwMode="auto">
          <a:xfrm>
            <a:off x="1295400" y="3320505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BADE7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① A =( )</a:t>
            </a: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   </a:t>
            </a:r>
            <a:endParaRPr kumimoji="1" lang="en-US" altLang="zh-CN" sz="24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</p:txBody>
      </p:sp>
      <p:grpSp>
        <p:nvGrpSpPr>
          <p:cNvPr id="131" name="Group 18"/>
          <p:cNvGrpSpPr>
            <a:grpSpLocks/>
          </p:cNvGrpSpPr>
          <p:nvPr/>
        </p:nvGrpSpPr>
        <p:grpSpPr bwMode="auto">
          <a:xfrm>
            <a:off x="304800" y="4601618"/>
            <a:ext cx="2057400" cy="533400"/>
            <a:chOff x="3024" y="816"/>
            <a:chExt cx="1632" cy="576"/>
          </a:xfrm>
        </p:grpSpPr>
        <p:sp>
          <p:nvSpPr>
            <p:cNvPr id="132" name="Rectangle 19"/>
            <p:cNvSpPr>
              <a:spLocks noChangeArrowheads="1"/>
            </p:cNvSpPr>
            <p:nvPr/>
          </p:nvSpPr>
          <p:spPr bwMode="auto">
            <a:xfrm>
              <a:off x="4224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^</a:t>
              </a:r>
            </a:p>
          </p:txBody>
        </p:sp>
        <p:sp>
          <p:nvSpPr>
            <p:cNvPr id="133" name="Rectangle 20"/>
            <p:cNvSpPr>
              <a:spLocks noChangeArrowheads="1"/>
            </p:cNvSpPr>
            <p:nvPr/>
          </p:nvSpPr>
          <p:spPr bwMode="auto">
            <a:xfrm>
              <a:off x="3792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1" i="0" u="none" strike="noStrike" kern="0" cap="none" spc="0" normalizeH="0" baseline="0" noProof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endParaRPr>
            </a:p>
          </p:txBody>
        </p:sp>
        <p:sp>
          <p:nvSpPr>
            <p:cNvPr id="134" name="Rectangle 21"/>
            <p:cNvSpPr>
              <a:spLocks noChangeArrowheads="1"/>
            </p:cNvSpPr>
            <p:nvPr/>
          </p:nvSpPr>
          <p:spPr bwMode="auto">
            <a:xfrm>
              <a:off x="3360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1</a:t>
              </a:r>
            </a:p>
          </p:txBody>
        </p:sp>
        <p:sp>
          <p:nvSpPr>
            <p:cNvPr id="135" name="Line 22"/>
            <p:cNvSpPr>
              <a:spLocks noChangeShapeType="1"/>
            </p:cNvSpPr>
            <p:nvPr/>
          </p:nvSpPr>
          <p:spPr bwMode="auto">
            <a:xfrm>
              <a:off x="3360" y="816"/>
              <a:ext cx="1296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36" name="Line 23"/>
            <p:cNvSpPr>
              <a:spLocks noChangeShapeType="1"/>
            </p:cNvSpPr>
            <p:nvPr/>
          </p:nvSpPr>
          <p:spPr bwMode="auto">
            <a:xfrm>
              <a:off x="3360" y="1142"/>
              <a:ext cx="1296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37" name="Line 24"/>
            <p:cNvSpPr>
              <a:spLocks noChangeShapeType="1"/>
            </p:cNvSpPr>
            <p:nvPr/>
          </p:nvSpPr>
          <p:spPr bwMode="auto">
            <a:xfrm>
              <a:off x="3360" y="816"/>
              <a:ext cx="0" cy="326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38" name="Line 25"/>
            <p:cNvSpPr>
              <a:spLocks noChangeShapeType="1"/>
            </p:cNvSpPr>
            <p:nvPr/>
          </p:nvSpPr>
          <p:spPr bwMode="auto">
            <a:xfrm>
              <a:off x="3792" y="816"/>
              <a:ext cx="0" cy="32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39" name="Line 26"/>
            <p:cNvSpPr>
              <a:spLocks noChangeShapeType="1"/>
            </p:cNvSpPr>
            <p:nvPr/>
          </p:nvSpPr>
          <p:spPr bwMode="auto">
            <a:xfrm>
              <a:off x="4224" y="816"/>
              <a:ext cx="0" cy="32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40" name="Line 27"/>
            <p:cNvSpPr>
              <a:spLocks noChangeShapeType="1"/>
            </p:cNvSpPr>
            <p:nvPr/>
          </p:nvSpPr>
          <p:spPr bwMode="auto">
            <a:xfrm>
              <a:off x="4656" y="816"/>
              <a:ext cx="0" cy="326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41" name="Line 28"/>
            <p:cNvSpPr>
              <a:spLocks noChangeShapeType="1"/>
            </p:cNvSpPr>
            <p:nvPr/>
          </p:nvSpPr>
          <p:spPr bwMode="auto">
            <a:xfrm>
              <a:off x="3024" y="960"/>
              <a:ext cx="336" cy="0"/>
            </a:xfrm>
            <a:prstGeom prst="line">
              <a:avLst/>
            </a:prstGeom>
            <a:noFill/>
            <a:ln w="38100">
              <a:solidFill>
                <a:srgbClr val="C64BD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42" name="Line 29"/>
            <p:cNvSpPr>
              <a:spLocks noChangeShapeType="1"/>
            </p:cNvSpPr>
            <p:nvPr/>
          </p:nvSpPr>
          <p:spPr bwMode="auto">
            <a:xfrm>
              <a:off x="3984" y="960"/>
              <a:ext cx="0" cy="432"/>
            </a:xfrm>
            <a:prstGeom prst="line">
              <a:avLst/>
            </a:prstGeom>
            <a:noFill/>
            <a:ln w="38100">
              <a:solidFill>
                <a:srgbClr val="C64BD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</p:grpSp>
      <p:graphicFrame>
        <p:nvGraphicFramePr>
          <p:cNvPr id="143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911611"/>
              </p:ext>
            </p:extLst>
          </p:nvPr>
        </p:nvGraphicFramePr>
        <p:xfrm>
          <a:off x="1066800" y="5135018"/>
          <a:ext cx="990600" cy="396240"/>
        </p:xfrm>
        <a:graphic>
          <a:graphicData uri="http://schemas.openxmlformats.org/drawingml/2006/table">
            <a:tbl>
              <a:tblPr/>
              <a:tblGrid>
                <a:gridCol w="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E78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4" name="Rectangle 38"/>
          <p:cNvSpPr>
            <a:spLocks noChangeArrowheads="1"/>
          </p:cNvSpPr>
          <p:nvPr/>
        </p:nvSpPr>
        <p:spPr bwMode="auto">
          <a:xfrm>
            <a:off x="3733800" y="4082505"/>
            <a:ext cx="342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BADE7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③ C =( a ,( b , c , d ) ) 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grpSp>
        <p:nvGrpSpPr>
          <p:cNvPr id="145" name="Group 39"/>
          <p:cNvGrpSpPr>
            <a:grpSpLocks/>
          </p:cNvGrpSpPr>
          <p:nvPr/>
        </p:nvGrpSpPr>
        <p:grpSpPr bwMode="auto">
          <a:xfrm>
            <a:off x="3505200" y="4615905"/>
            <a:ext cx="1447800" cy="533400"/>
            <a:chOff x="3024" y="816"/>
            <a:chExt cx="1632" cy="576"/>
          </a:xfrm>
        </p:grpSpPr>
        <p:sp>
          <p:nvSpPr>
            <p:cNvPr id="146" name="Rectangle 40"/>
            <p:cNvSpPr>
              <a:spLocks noChangeArrowheads="1"/>
            </p:cNvSpPr>
            <p:nvPr/>
          </p:nvSpPr>
          <p:spPr bwMode="auto">
            <a:xfrm>
              <a:off x="4224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1" i="0" u="none" strike="noStrike" kern="0" cap="none" spc="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endParaRPr>
            </a:p>
          </p:txBody>
        </p:sp>
        <p:sp>
          <p:nvSpPr>
            <p:cNvPr id="147" name="Rectangle 41"/>
            <p:cNvSpPr>
              <a:spLocks noChangeArrowheads="1"/>
            </p:cNvSpPr>
            <p:nvPr/>
          </p:nvSpPr>
          <p:spPr bwMode="auto">
            <a:xfrm>
              <a:off x="3792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1" i="0" u="none" strike="noStrike" kern="0" cap="none" spc="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endParaRPr>
            </a:p>
          </p:txBody>
        </p:sp>
        <p:sp>
          <p:nvSpPr>
            <p:cNvPr id="148" name="Rectangle 42"/>
            <p:cNvSpPr>
              <a:spLocks noChangeArrowheads="1"/>
            </p:cNvSpPr>
            <p:nvPr/>
          </p:nvSpPr>
          <p:spPr bwMode="auto">
            <a:xfrm>
              <a:off x="3360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1</a:t>
              </a:r>
            </a:p>
          </p:txBody>
        </p:sp>
        <p:sp>
          <p:nvSpPr>
            <p:cNvPr id="149" name="Line 43"/>
            <p:cNvSpPr>
              <a:spLocks noChangeShapeType="1"/>
            </p:cNvSpPr>
            <p:nvPr/>
          </p:nvSpPr>
          <p:spPr bwMode="auto">
            <a:xfrm>
              <a:off x="3360" y="816"/>
              <a:ext cx="1296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50" name="Line 44"/>
            <p:cNvSpPr>
              <a:spLocks noChangeShapeType="1"/>
            </p:cNvSpPr>
            <p:nvPr/>
          </p:nvSpPr>
          <p:spPr bwMode="auto">
            <a:xfrm>
              <a:off x="3360" y="1142"/>
              <a:ext cx="1296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51" name="Line 45"/>
            <p:cNvSpPr>
              <a:spLocks noChangeShapeType="1"/>
            </p:cNvSpPr>
            <p:nvPr/>
          </p:nvSpPr>
          <p:spPr bwMode="auto">
            <a:xfrm>
              <a:off x="3360" y="816"/>
              <a:ext cx="0" cy="326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52" name="Line 46"/>
            <p:cNvSpPr>
              <a:spLocks noChangeShapeType="1"/>
            </p:cNvSpPr>
            <p:nvPr/>
          </p:nvSpPr>
          <p:spPr bwMode="auto">
            <a:xfrm>
              <a:off x="3792" y="816"/>
              <a:ext cx="0" cy="32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53" name="Line 47"/>
            <p:cNvSpPr>
              <a:spLocks noChangeShapeType="1"/>
            </p:cNvSpPr>
            <p:nvPr/>
          </p:nvSpPr>
          <p:spPr bwMode="auto">
            <a:xfrm>
              <a:off x="4224" y="816"/>
              <a:ext cx="0" cy="32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54" name="Line 48"/>
            <p:cNvSpPr>
              <a:spLocks noChangeShapeType="1"/>
            </p:cNvSpPr>
            <p:nvPr/>
          </p:nvSpPr>
          <p:spPr bwMode="auto">
            <a:xfrm>
              <a:off x="4656" y="816"/>
              <a:ext cx="0" cy="326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55" name="Line 49"/>
            <p:cNvSpPr>
              <a:spLocks noChangeShapeType="1"/>
            </p:cNvSpPr>
            <p:nvPr/>
          </p:nvSpPr>
          <p:spPr bwMode="auto">
            <a:xfrm>
              <a:off x="3024" y="960"/>
              <a:ext cx="336" cy="0"/>
            </a:xfrm>
            <a:prstGeom prst="line">
              <a:avLst/>
            </a:prstGeom>
            <a:noFill/>
            <a:ln w="38100">
              <a:solidFill>
                <a:srgbClr val="C64BD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56" name="Line 50"/>
            <p:cNvSpPr>
              <a:spLocks noChangeShapeType="1"/>
            </p:cNvSpPr>
            <p:nvPr/>
          </p:nvSpPr>
          <p:spPr bwMode="auto">
            <a:xfrm>
              <a:off x="3984" y="960"/>
              <a:ext cx="0" cy="432"/>
            </a:xfrm>
            <a:prstGeom prst="line">
              <a:avLst/>
            </a:prstGeom>
            <a:noFill/>
            <a:ln w="38100">
              <a:solidFill>
                <a:srgbClr val="C64BD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</p:grpSp>
      <p:grpSp>
        <p:nvGrpSpPr>
          <p:cNvPr id="157" name="Group 51"/>
          <p:cNvGrpSpPr>
            <a:grpSpLocks/>
          </p:cNvGrpSpPr>
          <p:nvPr/>
        </p:nvGrpSpPr>
        <p:grpSpPr bwMode="auto">
          <a:xfrm>
            <a:off x="4800600" y="4615905"/>
            <a:ext cx="1524000" cy="533400"/>
            <a:chOff x="3024" y="816"/>
            <a:chExt cx="1632" cy="576"/>
          </a:xfrm>
        </p:grpSpPr>
        <p:sp>
          <p:nvSpPr>
            <p:cNvPr id="158" name="Rectangle 52"/>
            <p:cNvSpPr>
              <a:spLocks noChangeArrowheads="1"/>
            </p:cNvSpPr>
            <p:nvPr/>
          </p:nvSpPr>
          <p:spPr bwMode="auto">
            <a:xfrm>
              <a:off x="4224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^</a:t>
              </a:r>
            </a:p>
          </p:txBody>
        </p:sp>
        <p:sp>
          <p:nvSpPr>
            <p:cNvPr id="159" name="Rectangle 53"/>
            <p:cNvSpPr>
              <a:spLocks noChangeArrowheads="1"/>
            </p:cNvSpPr>
            <p:nvPr/>
          </p:nvSpPr>
          <p:spPr bwMode="auto">
            <a:xfrm>
              <a:off x="3792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1" i="0" u="none" strike="noStrike" kern="0" cap="none" spc="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endParaRPr>
            </a:p>
          </p:txBody>
        </p:sp>
        <p:sp>
          <p:nvSpPr>
            <p:cNvPr id="160" name="Rectangle 54"/>
            <p:cNvSpPr>
              <a:spLocks noChangeArrowheads="1"/>
            </p:cNvSpPr>
            <p:nvPr/>
          </p:nvSpPr>
          <p:spPr bwMode="auto">
            <a:xfrm>
              <a:off x="3360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1</a:t>
              </a:r>
            </a:p>
          </p:txBody>
        </p:sp>
        <p:sp>
          <p:nvSpPr>
            <p:cNvPr id="161" name="Line 55"/>
            <p:cNvSpPr>
              <a:spLocks noChangeShapeType="1"/>
            </p:cNvSpPr>
            <p:nvPr/>
          </p:nvSpPr>
          <p:spPr bwMode="auto">
            <a:xfrm>
              <a:off x="3360" y="816"/>
              <a:ext cx="1296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62" name="Line 56"/>
            <p:cNvSpPr>
              <a:spLocks noChangeShapeType="1"/>
            </p:cNvSpPr>
            <p:nvPr/>
          </p:nvSpPr>
          <p:spPr bwMode="auto">
            <a:xfrm>
              <a:off x="3360" y="1142"/>
              <a:ext cx="1296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63" name="Line 57"/>
            <p:cNvSpPr>
              <a:spLocks noChangeShapeType="1"/>
            </p:cNvSpPr>
            <p:nvPr/>
          </p:nvSpPr>
          <p:spPr bwMode="auto">
            <a:xfrm>
              <a:off x="3360" y="816"/>
              <a:ext cx="0" cy="326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64" name="Line 58"/>
            <p:cNvSpPr>
              <a:spLocks noChangeShapeType="1"/>
            </p:cNvSpPr>
            <p:nvPr/>
          </p:nvSpPr>
          <p:spPr bwMode="auto">
            <a:xfrm>
              <a:off x="3792" y="816"/>
              <a:ext cx="0" cy="32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65" name="Line 59"/>
            <p:cNvSpPr>
              <a:spLocks noChangeShapeType="1"/>
            </p:cNvSpPr>
            <p:nvPr/>
          </p:nvSpPr>
          <p:spPr bwMode="auto">
            <a:xfrm>
              <a:off x="4224" y="816"/>
              <a:ext cx="0" cy="32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66" name="Line 60"/>
            <p:cNvSpPr>
              <a:spLocks noChangeShapeType="1"/>
            </p:cNvSpPr>
            <p:nvPr/>
          </p:nvSpPr>
          <p:spPr bwMode="auto">
            <a:xfrm>
              <a:off x="4656" y="816"/>
              <a:ext cx="0" cy="326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67" name="Line 61"/>
            <p:cNvSpPr>
              <a:spLocks noChangeShapeType="1"/>
            </p:cNvSpPr>
            <p:nvPr/>
          </p:nvSpPr>
          <p:spPr bwMode="auto">
            <a:xfrm>
              <a:off x="3024" y="960"/>
              <a:ext cx="336" cy="0"/>
            </a:xfrm>
            <a:prstGeom prst="line">
              <a:avLst/>
            </a:prstGeom>
            <a:noFill/>
            <a:ln w="38100">
              <a:solidFill>
                <a:srgbClr val="C64BD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68" name="Line 62"/>
            <p:cNvSpPr>
              <a:spLocks noChangeShapeType="1"/>
            </p:cNvSpPr>
            <p:nvPr/>
          </p:nvSpPr>
          <p:spPr bwMode="auto">
            <a:xfrm>
              <a:off x="3984" y="960"/>
              <a:ext cx="0" cy="432"/>
            </a:xfrm>
            <a:prstGeom prst="line">
              <a:avLst/>
            </a:prstGeom>
            <a:noFill/>
            <a:ln w="38100">
              <a:solidFill>
                <a:srgbClr val="C64BD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</p:grpSp>
      <p:grpSp>
        <p:nvGrpSpPr>
          <p:cNvPr id="169" name="Group 63"/>
          <p:cNvGrpSpPr>
            <a:grpSpLocks/>
          </p:cNvGrpSpPr>
          <p:nvPr/>
        </p:nvGrpSpPr>
        <p:grpSpPr bwMode="auto">
          <a:xfrm>
            <a:off x="5181600" y="5149305"/>
            <a:ext cx="1149350" cy="533400"/>
            <a:chOff x="3356" y="816"/>
            <a:chExt cx="724" cy="336"/>
          </a:xfrm>
        </p:grpSpPr>
        <p:sp>
          <p:nvSpPr>
            <p:cNvPr id="170" name="Rectangle 64"/>
            <p:cNvSpPr>
              <a:spLocks noChangeArrowheads="1"/>
            </p:cNvSpPr>
            <p:nvPr/>
          </p:nvSpPr>
          <p:spPr bwMode="auto">
            <a:xfrm>
              <a:off x="3839" y="816"/>
              <a:ext cx="241" cy="190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1" i="0" u="none" strike="noStrike" kern="0" cap="none" spc="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endParaRPr>
            </a:p>
          </p:txBody>
        </p:sp>
        <p:sp>
          <p:nvSpPr>
            <p:cNvPr id="171" name="Rectangle 65"/>
            <p:cNvSpPr>
              <a:spLocks noChangeArrowheads="1"/>
            </p:cNvSpPr>
            <p:nvPr/>
          </p:nvSpPr>
          <p:spPr bwMode="auto">
            <a:xfrm>
              <a:off x="3597" y="816"/>
              <a:ext cx="242" cy="190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1" i="0" u="none" strike="noStrike" kern="0" cap="none" spc="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endParaRPr>
            </a:p>
          </p:txBody>
        </p:sp>
        <p:sp>
          <p:nvSpPr>
            <p:cNvPr id="172" name="Rectangle 66"/>
            <p:cNvSpPr>
              <a:spLocks noChangeArrowheads="1"/>
            </p:cNvSpPr>
            <p:nvPr/>
          </p:nvSpPr>
          <p:spPr bwMode="auto">
            <a:xfrm>
              <a:off x="3356" y="816"/>
              <a:ext cx="241" cy="190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1</a:t>
              </a:r>
            </a:p>
          </p:txBody>
        </p:sp>
        <p:sp>
          <p:nvSpPr>
            <p:cNvPr id="173" name="Line 67"/>
            <p:cNvSpPr>
              <a:spLocks noChangeShapeType="1"/>
            </p:cNvSpPr>
            <p:nvPr/>
          </p:nvSpPr>
          <p:spPr bwMode="auto">
            <a:xfrm>
              <a:off x="3356" y="816"/>
              <a:ext cx="724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74" name="Line 68"/>
            <p:cNvSpPr>
              <a:spLocks noChangeShapeType="1"/>
            </p:cNvSpPr>
            <p:nvPr/>
          </p:nvSpPr>
          <p:spPr bwMode="auto">
            <a:xfrm>
              <a:off x="3356" y="1006"/>
              <a:ext cx="724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75" name="Line 69"/>
            <p:cNvSpPr>
              <a:spLocks noChangeShapeType="1"/>
            </p:cNvSpPr>
            <p:nvPr/>
          </p:nvSpPr>
          <p:spPr bwMode="auto">
            <a:xfrm>
              <a:off x="3356" y="816"/>
              <a:ext cx="0" cy="19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76" name="Line 70"/>
            <p:cNvSpPr>
              <a:spLocks noChangeShapeType="1"/>
            </p:cNvSpPr>
            <p:nvPr/>
          </p:nvSpPr>
          <p:spPr bwMode="auto">
            <a:xfrm>
              <a:off x="3597" y="816"/>
              <a:ext cx="0" cy="1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77" name="Line 71"/>
            <p:cNvSpPr>
              <a:spLocks noChangeShapeType="1"/>
            </p:cNvSpPr>
            <p:nvPr/>
          </p:nvSpPr>
          <p:spPr bwMode="auto">
            <a:xfrm>
              <a:off x="3839" y="816"/>
              <a:ext cx="0" cy="1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78" name="Line 72"/>
            <p:cNvSpPr>
              <a:spLocks noChangeShapeType="1"/>
            </p:cNvSpPr>
            <p:nvPr/>
          </p:nvSpPr>
          <p:spPr bwMode="auto">
            <a:xfrm>
              <a:off x="4080" y="816"/>
              <a:ext cx="0" cy="19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79" name="Line 73"/>
            <p:cNvSpPr>
              <a:spLocks noChangeShapeType="1"/>
            </p:cNvSpPr>
            <p:nvPr/>
          </p:nvSpPr>
          <p:spPr bwMode="auto">
            <a:xfrm>
              <a:off x="3704" y="900"/>
              <a:ext cx="0" cy="252"/>
            </a:xfrm>
            <a:prstGeom prst="line">
              <a:avLst/>
            </a:prstGeom>
            <a:noFill/>
            <a:ln w="38100">
              <a:solidFill>
                <a:srgbClr val="C64BD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</p:grpSp>
      <p:graphicFrame>
        <p:nvGraphicFramePr>
          <p:cNvPr id="180" name="Group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110315"/>
              </p:ext>
            </p:extLst>
          </p:nvPr>
        </p:nvGraphicFramePr>
        <p:xfrm>
          <a:off x="3886200" y="5149305"/>
          <a:ext cx="990600" cy="396240"/>
        </p:xfrm>
        <a:graphic>
          <a:graphicData uri="http://schemas.openxmlformats.org/drawingml/2006/table">
            <a:tbl>
              <a:tblPr/>
              <a:tblGrid>
                <a:gridCol w="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E78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1" name="Group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938587"/>
              </p:ext>
            </p:extLst>
          </p:nvPr>
        </p:nvGraphicFramePr>
        <p:xfrm>
          <a:off x="5257800" y="5682705"/>
          <a:ext cx="990600" cy="396240"/>
        </p:xfrm>
        <a:graphic>
          <a:graphicData uri="http://schemas.openxmlformats.org/drawingml/2006/table">
            <a:tbl>
              <a:tblPr/>
              <a:tblGrid>
                <a:gridCol w="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E78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2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479570"/>
              </p:ext>
            </p:extLst>
          </p:nvPr>
        </p:nvGraphicFramePr>
        <p:xfrm>
          <a:off x="7924800" y="5682705"/>
          <a:ext cx="990600" cy="396240"/>
        </p:xfrm>
        <a:graphic>
          <a:graphicData uri="http://schemas.openxmlformats.org/drawingml/2006/table">
            <a:tbl>
              <a:tblPr/>
              <a:tblGrid>
                <a:gridCol w="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E78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3" name="Group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085276"/>
              </p:ext>
            </p:extLst>
          </p:nvPr>
        </p:nvGraphicFramePr>
        <p:xfrm>
          <a:off x="6553200" y="5682705"/>
          <a:ext cx="990600" cy="396240"/>
        </p:xfrm>
        <a:graphic>
          <a:graphicData uri="http://schemas.openxmlformats.org/drawingml/2006/table">
            <a:tbl>
              <a:tblPr/>
              <a:tblGrid>
                <a:gridCol w="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E78"/>
                    </a:solidFill>
                  </a:tcPr>
                </a:tc>
                <a:tc>
                  <a:txBody>
                    <a:bodyPr/>
                    <a:lstStyle>
                      <a:lvl1pPr marL="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rtl="0" eaLnBrk="1" hangingPunct="1">
                        <a:defRPr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84" name="Group 106"/>
          <p:cNvGrpSpPr>
            <a:grpSpLocks/>
          </p:cNvGrpSpPr>
          <p:nvPr/>
        </p:nvGrpSpPr>
        <p:grpSpPr bwMode="auto">
          <a:xfrm>
            <a:off x="6248400" y="5149305"/>
            <a:ext cx="1447800" cy="533400"/>
            <a:chOff x="3024" y="816"/>
            <a:chExt cx="1632" cy="576"/>
          </a:xfrm>
        </p:grpSpPr>
        <p:sp>
          <p:nvSpPr>
            <p:cNvPr id="185" name="Rectangle 107"/>
            <p:cNvSpPr>
              <a:spLocks noChangeArrowheads="1"/>
            </p:cNvSpPr>
            <p:nvPr/>
          </p:nvSpPr>
          <p:spPr bwMode="auto">
            <a:xfrm>
              <a:off x="4224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1" i="0" u="none" strike="noStrike" kern="0" cap="none" spc="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endParaRPr>
            </a:p>
          </p:txBody>
        </p:sp>
        <p:sp>
          <p:nvSpPr>
            <p:cNvPr id="186" name="Rectangle 108"/>
            <p:cNvSpPr>
              <a:spLocks noChangeArrowheads="1"/>
            </p:cNvSpPr>
            <p:nvPr/>
          </p:nvSpPr>
          <p:spPr bwMode="auto">
            <a:xfrm>
              <a:off x="3792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1" i="0" u="none" strike="noStrike" kern="0" cap="none" spc="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endParaRPr>
            </a:p>
          </p:txBody>
        </p:sp>
        <p:sp>
          <p:nvSpPr>
            <p:cNvPr id="187" name="Rectangle 109"/>
            <p:cNvSpPr>
              <a:spLocks noChangeArrowheads="1"/>
            </p:cNvSpPr>
            <p:nvPr/>
          </p:nvSpPr>
          <p:spPr bwMode="auto">
            <a:xfrm>
              <a:off x="3360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1</a:t>
              </a:r>
            </a:p>
          </p:txBody>
        </p:sp>
        <p:sp>
          <p:nvSpPr>
            <p:cNvPr id="188" name="Line 110"/>
            <p:cNvSpPr>
              <a:spLocks noChangeShapeType="1"/>
            </p:cNvSpPr>
            <p:nvPr/>
          </p:nvSpPr>
          <p:spPr bwMode="auto">
            <a:xfrm>
              <a:off x="3360" y="816"/>
              <a:ext cx="1296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89" name="Line 111"/>
            <p:cNvSpPr>
              <a:spLocks noChangeShapeType="1"/>
            </p:cNvSpPr>
            <p:nvPr/>
          </p:nvSpPr>
          <p:spPr bwMode="auto">
            <a:xfrm>
              <a:off x="3360" y="1142"/>
              <a:ext cx="1296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90" name="Line 112"/>
            <p:cNvSpPr>
              <a:spLocks noChangeShapeType="1"/>
            </p:cNvSpPr>
            <p:nvPr/>
          </p:nvSpPr>
          <p:spPr bwMode="auto">
            <a:xfrm>
              <a:off x="3360" y="816"/>
              <a:ext cx="0" cy="326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91" name="Line 113"/>
            <p:cNvSpPr>
              <a:spLocks noChangeShapeType="1"/>
            </p:cNvSpPr>
            <p:nvPr/>
          </p:nvSpPr>
          <p:spPr bwMode="auto">
            <a:xfrm>
              <a:off x="3792" y="816"/>
              <a:ext cx="0" cy="32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92" name="Line 114"/>
            <p:cNvSpPr>
              <a:spLocks noChangeShapeType="1"/>
            </p:cNvSpPr>
            <p:nvPr/>
          </p:nvSpPr>
          <p:spPr bwMode="auto">
            <a:xfrm>
              <a:off x="4224" y="816"/>
              <a:ext cx="0" cy="32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93" name="Line 115"/>
            <p:cNvSpPr>
              <a:spLocks noChangeShapeType="1"/>
            </p:cNvSpPr>
            <p:nvPr/>
          </p:nvSpPr>
          <p:spPr bwMode="auto">
            <a:xfrm>
              <a:off x="4656" y="816"/>
              <a:ext cx="0" cy="326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94" name="Line 116"/>
            <p:cNvSpPr>
              <a:spLocks noChangeShapeType="1"/>
            </p:cNvSpPr>
            <p:nvPr/>
          </p:nvSpPr>
          <p:spPr bwMode="auto">
            <a:xfrm>
              <a:off x="3024" y="960"/>
              <a:ext cx="336" cy="0"/>
            </a:xfrm>
            <a:prstGeom prst="line">
              <a:avLst/>
            </a:prstGeom>
            <a:noFill/>
            <a:ln w="38100">
              <a:solidFill>
                <a:srgbClr val="C64BD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195" name="Line 117"/>
            <p:cNvSpPr>
              <a:spLocks noChangeShapeType="1"/>
            </p:cNvSpPr>
            <p:nvPr/>
          </p:nvSpPr>
          <p:spPr bwMode="auto">
            <a:xfrm>
              <a:off x="3984" y="960"/>
              <a:ext cx="0" cy="432"/>
            </a:xfrm>
            <a:prstGeom prst="line">
              <a:avLst/>
            </a:prstGeom>
            <a:noFill/>
            <a:ln w="38100">
              <a:solidFill>
                <a:srgbClr val="C64BD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</p:grpSp>
      <p:grpSp>
        <p:nvGrpSpPr>
          <p:cNvPr id="196" name="Group 118"/>
          <p:cNvGrpSpPr>
            <a:grpSpLocks/>
          </p:cNvGrpSpPr>
          <p:nvPr/>
        </p:nvGrpSpPr>
        <p:grpSpPr bwMode="auto">
          <a:xfrm>
            <a:off x="7543800" y="5149305"/>
            <a:ext cx="1447800" cy="533400"/>
            <a:chOff x="3024" y="816"/>
            <a:chExt cx="1632" cy="576"/>
          </a:xfrm>
        </p:grpSpPr>
        <p:sp>
          <p:nvSpPr>
            <p:cNvPr id="197" name="Rectangle 119"/>
            <p:cNvSpPr>
              <a:spLocks noChangeArrowheads="1"/>
            </p:cNvSpPr>
            <p:nvPr/>
          </p:nvSpPr>
          <p:spPr bwMode="auto">
            <a:xfrm>
              <a:off x="4224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^</a:t>
              </a:r>
            </a:p>
          </p:txBody>
        </p:sp>
        <p:sp>
          <p:nvSpPr>
            <p:cNvPr id="198" name="Rectangle 120"/>
            <p:cNvSpPr>
              <a:spLocks noChangeArrowheads="1"/>
            </p:cNvSpPr>
            <p:nvPr/>
          </p:nvSpPr>
          <p:spPr bwMode="auto">
            <a:xfrm>
              <a:off x="3792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1" i="0" u="none" strike="noStrike" kern="0" cap="none" spc="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endParaRPr>
            </a:p>
          </p:txBody>
        </p:sp>
        <p:sp>
          <p:nvSpPr>
            <p:cNvPr id="199" name="Rectangle 121"/>
            <p:cNvSpPr>
              <a:spLocks noChangeArrowheads="1"/>
            </p:cNvSpPr>
            <p:nvPr/>
          </p:nvSpPr>
          <p:spPr bwMode="auto">
            <a:xfrm>
              <a:off x="3360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1</a:t>
              </a:r>
            </a:p>
          </p:txBody>
        </p:sp>
        <p:sp>
          <p:nvSpPr>
            <p:cNvPr id="200" name="Line 122"/>
            <p:cNvSpPr>
              <a:spLocks noChangeShapeType="1"/>
            </p:cNvSpPr>
            <p:nvPr/>
          </p:nvSpPr>
          <p:spPr bwMode="auto">
            <a:xfrm>
              <a:off x="3360" y="816"/>
              <a:ext cx="1296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01" name="Line 123"/>
            <p:cNvSpPr>
              <a:spLocks noChangeShapeType="1"/>
            </p:cNvSpPr>
            <p:nvPr/>
          </p:nvSpPr>
          <p:spPr bwMode="auto">
            <a:xfrm>
              <a:off x="3360" y="1142"/>
              <a:ext cx="1296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02" name="Line 124"/>
            <p:cNvSpPr>
              <a:spLocks noChangeShapeType="1"/>
            </p:cNvSpPr>
            <p:nvPr/>
          </p:nvSpPr>
          <p:spPr bwMode="auto">
            <a:xfrm>
              <a:off x="3360" y="816"/>
              <a:ext cx="0" cy="326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03" name="Line 125"/>
            <p:cNvSpPr>
              <a:spLocks noChangeShapeType="1"/>
            </p:cNvSpPr>
            <p:nvPr/>
          </p:nvSpPr>
          <p:spPr bwMode="auto">
            <a:xfrm>
              <a:off x="3792" y="816"/>
              <a:ext cx="0" cy="32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04" name="Line 126"/>
            <p:cNvSpPr>
              <a:spLocks noChangeShapeType="1"/>
            </p:cNvSpPr>
            <p:nvPr/>
          </p:nvSpPr>
          <p:spPr bwMode="auto">
            <a:xfrm>
              <a:off x="4224" y="816"/>
              <a:ext cx="0" cy="32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05" name="Line 127"/>
            <p:cNvSpPr>
              <a:spLocks noChangeShapeType="1"/>
            </p:cNvSpPr>
            <p:nvPr/>
          </p:nvSpPr>
          <p:spPr bwMode="auto">
            <a:xfrm>
              <a:off x="4656" y="816"/>
              <a:ext cx="0" cy="326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06" name="Line 128"/>
            <p:cNvSpPr>
              <a:spLocks noChangeShapeType="1"/>
            </p:cNvSpPr>
            <p:nvPr/>
          </p:nvSpPr>
          <p:spPr bwMode="auto">
            <a:xfrm>
              <a:off x="3024" y="960"/>
              <a:ext cx="336" cy="0"/>
            </a:xfrm>
            <a:prstGeom prst="line">
              <a:avLst/>
            </a:prstGeom>
            <a:noFill/>
            <a:ln w="38100">
              <a:solidFill>
                <a:srgbClr val="C64BD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07" name="Line 129"/>
            <p:cNvSpPr>
              <a:spLocks noChangeShapeType="1"/>
            </p:cNvSpPr>
            <p:nvPr/>
          </p:nvSpPr>
          <p:spPr bwMode="auto">
            <a:xfrm>
              <a:off x="3984" y="960"/>
              <a:ext cx="0" cy="432"/>
            </a:xfrm>
            <a:prstGeom prst="line">
              <a:avLst/>
            </a:prstGeom>
            <a:noFill/>
            <a:ln w="38100">
              <a:solidFill>
                <a:srgbClr val="C64BD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</p:grpSp>
      <p:sp>
        <p:nvSpPr>
          <p:cNvPr id="208" name="Rectangle 130"/>
          <p:cNvSpPr>
            <a:spLocks noChangeArrowheads="1"/>
          </p:cNvSpPr>
          <p:nvPr/>
        </p:nvSpPr>
        <p:spPr bwMode="auto">
          <a:xfrm>
            <a:off x="381000" y="3244305"/>
            <a:ext cx="685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例：</a:t>
            </a:r>
          </a:p>
        </p:txBody>
      </p:sp>
      <p:sp>
        <p:nvSpPr>
          <p:cNvPr id="209" name="Rectangle 131"/>
          <p:cNvSpPr>
            <a:spLocks noChangeArrowheads="1"/>
          </p:cNvSpPr>
          <p:nvPr/>
        </p:nvSpPr>
        <p:spPr bwMode="auto">
          <a:xfrm>
            <a:off x="466725" y="4006305"/>
            <a:ext cx="1511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② B=( e ) </a:t>
            </a:r>
          </a:p>
        </p:txBody>
      </p:sp>
      <p:sp>
        <p:nvSpPr>
          <p:cNvPr id="210" name="Rectangle 133"/>
          <p:cNvSpPr>
            <a:spLocks noChangeArrowheads="1"/>
          </p:cNvSpPr>
          <p:nvPr/>
        </p:nvSpPr>
        <p:spPr bwMode="auto">
          <a:xfrm>
            <a:off x="2971800" y="3320505"/>
            <a:ext cx="1425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A=NULL</a:t>
            </a:r>
          </a:p>
        </p:txBody>
      </p:sp>
      <p:sp>
        <p:nvSpPr>
          <p:cNvPr id="211" name="AutoShape 134"/>
          <p:cNvSpPr>
            <a:spLocks noChangeArrowheads="1"/>
          </p:cNvSpPr>
          <p:nvPr/>
        </p:nvSpPr>
        <p:spPr bwMode="auto">
          <a:xfrm>
            <a:off x="2667000" y="2649310"/>
            <a:ext cx="2209800" cy="381000"/>
          </a:xfrm>
          <a:prstGeom prst="wedgeRoundRectCallout">
            <a:avLst>
              <a:gd name="adj1" fmla="val 36421"/>
              <a:gd name="adj2" fmla="val -122500"/>
              <a:gd name="adj3" fmla="val 1666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指向表头元素</a:t>
            </a:r>
          </a:p>
        </p:txBody>
      </p:sp>
      <p:sp>
        <p:nvSpPr>
          <p:cNvPr id="212" name="AutoShape 135"/>
          <p:cNvSpPr>
            <a:spLocks noChangeArrowheads="1"/>
          </p:cNvSpPr>
          <p:nvPr/>
        </p:nvSpPr>
        <p:spPr bwMode="auto">
          <a:xfrm>
            <a:off x="6019800" y="2649310"/>
            <a:ext cx="2667000" cy="381000"/>
          </a:xfrm>
          <a:prstGeom prst="wedgeRoundRectCallout">
            <a:avLst>
              <a:gd name="adj1" fmla="val -43333"/>
              <a:gd name="adj2" fmla="val -113333"/>
              <a:gd name="adj3" fmla="val 1666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指向表尾（列表）</a:t>
            </a:r>
          </a:p>
        </p:txBody>
      </p:sp>
      <p:grpSp>
        <p:nvGrpSpPr>
          <p:cNvPr id="213" name="Group 136"/>
          <p:cNvGrpSpPr>
            <a:grpSpLocks/>
          </p:cNvGrpSpPr>
          <p:nvPr/>
        </p:nvGrpSpPr>
        <p:grpSpPr bwMode="auto">
          <a:xfrm>
            <a:off x="4876800" y="3472905"/>
            <a:ext cx="2057400" cy="301625"/>
            <a:chOff x="3072" y="2112"/>
            <a:chExt cx="1296" cy="190"/>
          </a:xfrm>
        </p:grpSpPr>
        <p:sp>
          <p:nvSpPr>
            <p:cNvPr id="214" name="Rectangle 137"/>
            <p:cNvSpPr>
              <a:spLocks noChangeArrowheads="1"/>
            </p:cNvSpPr>
            <p:nvPr/>
          </p:nvSpPr>
          <p:spPr bwMode="auto">
            <a:xfrm>
              <a:off x="4025" y="2112"/>
              <a:ext cx="343" cy="190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^</a:t>
              </a:r>
            </a:p>
          </p:txBody>
        </p:sp>
        <p:sp>
          <p:nvSpPr>
            <p:cNvPr id="215" name="Rectangle 138"/>
            <p:cNvSpPr>
              <a:spLocks noChangeArrowheads="1"/>
            </p:cNvSpPr>
            <p:nvPr/>
          </p:nvSpPr>
          <p:spPr bwMode="auto">
            <a:xfrm>
              <a:off x="3696" y="2112"/>
              <a:ext cx="343" cy="190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^</a:t>
              </a:r>
            </a:p>
          </p:txBody>
        </p:sp>
        <p:sp>
          <p:nvSpPr>
            <p:cNvPr id="216" name="Rectangle 139"/>
            <p:cNvSpPr>
              <a:spLocks noChangeArrowheads="1"/>
            </p:cNvSpPr>
            <p:nvPr/>
          </p:nvSpPr>
          <p:spPr bwMode="auto">
            <a:xfrm>
              <a:off x="3339" y="2112"/>
              <a:ext cx="343" cy="190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1</a:t>
              </a:r>
            </a:p>
          </p:txBody>
        </p:sp>
        <p:sp>
          <p:nvSpPr>
            <p:cNvPr id="217" name="Line 140"/>
            <p:cNvSpPr>
              <a:spLocks noChangeShapeType="1"/>
            </p:cNvSpPr>
            <p:nvPr/>
          </p:nvSpPr>
          <p:spPr bwMode="auto">
            <a:xfrm>
              <a:off x="3339" y="2112"/>
              <a:ext cx="1029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18" name="Line 141"/>
            <p:cNvSpPr>
              <a:spLocks noChangeShapeType="1"/>
            </p:cNvSpPr>
            <p:nvPr/>
          </p:nvSpPr>
          <p:spPr bwMode="auto">
            <a:xfrm>
              <a:off x="3339" y="2302"/>
              <a:ext cx="1029" cy="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19" name="Line 142"/>
            <p:cNvSpPr>
              <a:spLocks noChangeShapeType="1"/>
            </p:cNvSpPr>
            <p:nvPr/>
          </p:nvSpPr>
          <p:spPr bwMode="auto">
            <a:xfrm>
              <a:off x="3339" y="2112"/>
              <a:ext cx="0" cy="19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20" name="Line 143"/>
            <p:cNvSpPr>
              <a:spLocks noChangeShapeType="1"/>
            </p:cNvSpPr>
            <p:nvPr/>
          </p:nvSpPr>
          <p:spPr bwMode="auto">
            <a:xfrm>
              <a:off x="3682" y="2112"/>
              <a:ext cx="0" cy="1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21" name="Line 144"/>
            <p:cNvSpPr>
              <a:spLocks noChangeShapeType="1"/>
            </p:cNvSpPr>
            <p:nvPr/>
          </p:nvSpPr>
          <p:spPr bwMode="auto">
            <a:xfrm>
              <a:off x="4025" y="2112"/>
              <a:ext cx="0" cy="1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22" name="Line 145"/>
            <p:cNvSpPr>
              <a:spLocks noChangeShapeType="1"/>
            </p:cNvSpPr>
            <p:nvPr/>
          </p:nvSpPr>
          <p:spPr bwMode="auto">
            <a:xfrm>
              <a:off x="4368" y="2112"/>
              <a:ext cx="0" cy="19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23" name="Line 146"/>
            <p:cNvSpPr>
              <a:spLocks noChangeShapeType="1"/>
            </p:cNvSpPr>
            <p:nvPr/>
          </p:nvSpPr>
          <p:spPr bwMode="auto">
            <a:xfrm>
              <a:off x="3072" y="2196"/>
              <a:ext cx="267" cy="0"/>
            </a:xfrm>
            <a:prstGeom prst="line">
              <a:avLst/>
            </a:prstGeom>
            <a:noFill/>
            <a:ln w="38100">
              <a:solidFill>
                <a:srgbClr val="C64BD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</p:grpSp>
      <p:sp>
        <p:nvSpPr>
          <p:cNvPr id="224" name="AutoShape 147"/>
          <p:cNvSpPr>
            <a:spLocks noChangeArrowheads="1"/>
          </p:cNvSpPr>
          <p:nvPr/>
        </p:nvSpPr>
        <p:spPr bwMode="auto">
          <a:xfrm>
            <a:off x="990600" y="5638800"/>
            <a:ext cx="2743200" cy="762000"/>
          </a:xfrm>
          <a:prstGeom prst="wedgeEllipseCallout">
            <a:avLst>
              <a:gd name="adj1" fmla="val 99421"/>
              <a:gd name="adj2" fmla="val -39792"/>
            </a:avLst>
          </a:prstGeom>
          <a:solidFill>
            <a:srgbClr val="CCFFFF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原子结点的第一种表示法</a:t>
            </a:r>
          </a:p>
        </p:txBody>
      </p:sp>
    </p:spTree>
    <p:extLst>
      <p:ext uri="{BB962C8B-B14F-4D97-AF65-F5344CB8AC3E}">
        <p14:creationId xmlns:p14="http://schemas.microsoft.com/office/powerpoint/2010/main" val="2401571000"/>
      </p:ext>
    </p:extLst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96F68E-AD8F-4C18-8705-533F9E5E433E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4E5B6F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4E5B6F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533400" y="3643313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BADE7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⑤  E=(a, E)         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457200" y="381000"/>
            <a:ext cx="609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BADE7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④  D=( A , B ,C )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＝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(( ),(e),(a,(b,c,d)))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t>    </a:t>
            </a:r>
          </a:p>
        </p:txBody>
      </p:sp>
      <p:graphicFrame>
        <p:nvGraphicFramePr>
          <p:cNvPr id="27652" name="Group 4"/>
          <p:cNvGraphicFramePr>
            <a:graphicFrameLocks noGrp="1"/>
          </p:cNvGraphicFramePr>
          <p:nvPr/>
        </p:nvGraphicFramePr>
        <p:xfrm>
          <a:off x="1524000" y="5091113"/>
          <a:ext cx="990600" cy="396240"/>
        </p:xfrm>
        <a:graphic>
          <a:graphicData uri="http://schemas.openxmlformats.org/drawingml/2006/table">
            <a:tbl>
              <a:tblPr/>
              <a:tblGrid>
                <a:gridCol w="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E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7660" name="Group 12"/>
          <p:cNvGrpSpPr>
            <a:grpSpLocks/>
          </p:cNvGrpSpPr>
          <p:nvPr/>
        </p:nvGrpSpPr>
        <p:grpSpPr bwMode="auto">
          <a:xfrm>
            <a:off x="304800" y="1066800"/>
            <a:ext cx="1447800" cy="304800"/>
            <a:chOff x="48" y="672"/>
            <a:chExt cx="912" cy="192"/>
          </a:xfrm>
        </p:grpSpPr>
        <p:sp>
          <p:nvSpPr>
            <p:cNvPr id="27661" name="Line 13"/>
            <p:cNvSpPr>
              <a:spLocks noChangeShapeType="1"/>
            </p:cNvSpPr>
            <p:nvPr/>
          </p:nvSpPr>
          <p:spPr bwMode="auto">
            <a:xfrm>
              <a:off x="960" y="672"/>
              <a:ext cx="0" cy="19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grpSp>
          <p:nvGrpSpPr>
            <p:cNvPr id="27662" name="Group 14"/>
            <p:cNvGrpSpPr>
              <a:grpSpLocks/>
            </p:cNvGrpSpPr>
            <p:nvPr/>
          </p:nvGrpSpPr>
          <p:grpSpPr bwMode="auto">
            <a:xfrm>
              <a:off x="48" y="672"/>
              <a:ext cx="912" cy="190"/>
              <a:chOff x="384" y="1920"/>
              <a:chExt cx="912" cy="190"/>
            </a:xfrm>
          </p:grpSpPr>
          <p:sp>
            <p:nvSpPr>
              <p:cNvPr id="27663" name="Rectangle 15"/>
              <p:cNvSpPr>
                <a:spLocks noChangeArrowheads="1"/>
              </p:cNvSpPr>
              <p:nvPr/>
            </p:nvSpPr>
            <p:spPr bwMode="auto">
              <a:xfrm>
                <a:off x="1055" y="1920"/>
                <a:ext cx="241" cy="190"/>
              </a:xfrm>
              <a:prstGeom prst="rect">
                <a:avLst/>
              </a:prstGeom>
              <a:solidFill>
                <a:srgbClr val="BADE7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BADE78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27664" name="Rectangle 16"/>
              <p:cNvSpPr>
                <a:spLocks noChangeArrowheads="1"/>
              </p:cNvSpPr>
              <p:nvPr/>
            </p:nvSpPr>
            <p:spPr bwMode="auto">
              <a:xfrm>
                <a:off x="813" y="1920"/>
                <a:ext cx="242" cy="190"/>
              </a:xfrm>
              <a:prstGeom prst="rect">
                <a:avLst/>
              </a:prstGeom>
              <a:solidFill>
                <a:srgbClr val="BADE7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BADE78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FF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+mn-cs"/>
                  </a:rPr>
                  <a:t>^</a:t>
                </a:r>
              </a:p>
            </p:txBody>
          </p:sp>
          <p:sp>
            <p:nvSpPr>
              <p:cNvPr id="27665" name="Rectangle 17"/>
              <p:cNvSpPr>
                <a:spLocks noChangeArrowheads="1"/>
              </p:cNvSpPr>
              <p:nvPr/>
            </p:nvSpPr>
            <p:spPr bwMode="auto">
              <a:xfrm>
                <a:off x="572" y="1920"/>
                <a:ext cx="241" cy="190"/>
              </a:xfrm>
              <a:prstGeom prst="rect">
                <a:avLst/>
              </a:prstGeom>
              <a:solidFill>
                <a:srgbClr val="BADE7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BADE78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FF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+mn-cs"/>
                  </a:rPr>
                  <a:t>1</a:t>
                </a:r>
              </a:p>
            </p:txBody>
          </p:sp>
          <p:sp>
            <p:nvSpPr>
              <p:cNvPr id="27666" name="Line 18"/>
              <p:cNvSpPr>
                <a:spLocks noChangeShapeType="1"/>
              </p:cNvSpPr>
              <p:nvPr/>
            </p:nvSpPr>
            <p:spPr bwMode="auto">
              <a:xfrm>
                <a:off x="572" y="1920"/>
                <a:ext cx="724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27667" name="Line 19"/>
              <p:cNvSpPr>
                <a:spLocks noChangeShapeType="1"/>
              </p:cNvSpPr>
              <p:nvPr/>
            </p:nvSpPr>
            <p:spPr bwMode="auto">
              <a:xfrm>
                <a:off x="572" y="2110"/>
                <a:ext cx="724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27668" name="Line 20"/>
              <p:cNvSpPr>
                <a:spLocks noChangeShapeType="1"/>
              </p:cNvSpPr>
              <p:nvPr/>
            </p:nvSpPr>
            <p:spPr bwMode="auto">
              <a:xfrm>
                <a:off x="572" y="1920"/>
                <a:ext cx="0" cy="19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27669" name="Line 21"/>
              <p:cNvSpPr>
                <a:spLocks noChangeShapeType="1"/>
              </p:cNvSpPr>
              <p:nvPr/>
            </p:nvSpPr>
            <p:spPr bwMode="auto">
              <a:xfrm>
                <a:off x="813" y="1920"/>
                <a:ext cx="0" cy="19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27670" name="Line 22"/>
              <p:cNvSpPr>
                <a:spLocks noChangeShapeType="1"/>
              </p:cNvSpPr>
              <p:nvPr/>
            </p:nvSpPr>
            <p:spPr bwMode="auto">
              <a:xfrm>
                <a:off x="1055" y="1920"/>
                <a:ext cx="0" cy="19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27671" name="Line 23"/>
              <p:cNvSpPr>
                <a:spLocks noChangeShapeType="1"/>
              </p:cNvSpPr>
              <p:nvPr/>
            </p:nvSpPr>
            <p:spPr bwMode="auto">
              <a:xfrm>
                <a:off x="384" y="2004"/>
                <a:ext cx="188" cy="0"/>
              </a:xfrm>
              <a:prstGeom prst="line">
                <a:avLst/>
              </a:prstGeom>
              <a:noFill/>
              <a:ln w="38100">
                <a:solidFill>
                  <a:srgbClr val="C64BD3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charset="-122"/>
                  <a:cs typeface="+mn-cs"/>
                </a:endParaRPr>
              </a:p>
            </p:txBody>
          </p:sp>
        </p:grpSp>
      </p:grpSp>
      <p:grpSp>
        <p:nvGrpSpPr>
          <p:cNvPr id="27672" name="Group 24"/>
          <p:cNvGrpSpPr>
            <a:grpSpLocks/>
          </p:cNvGrpSpPr>
          <p:nvPr/>
        </p:nvGrpSpPr>
        <p:grpSpPr bwMode="auto">
          <a:xfrm>
            <a:off x="762000" y="4557713"/>
            <a:ext cx="1905000" cy="533400"/>
            <a:chOff x="3024" y="816"/>
            <a:chExt cx="1632" cy="576"/>
          </a:xfrm>
        </p:grpSpPr>
        <p:sp>
          <p:nvSpPr>
            <p:cNvPr id="27673" name="Rectangle 25"/>
            <p:cNvSpPr>
              <a:spLocks noChangeArrowheads="1"/>
            </p:cNvSpPr>
            <p:nvPr/>
          </p:nvSpPr>
          <p:spPr bwMode="auto">
            <a:xfrm>
              <a:off x="4224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endParaRPr>
            </a:p>
          </p:txBody>
        </p:sp>
        <p:sp>
          <p:nvSpPr>
            <p:cNvPr id="27674" name="Rectangle 26"/>
            <p:cNvSpPr>
              <a:spLocks noChangeArrowheads="1"/>
            </p:cNvSpPr>
            <p:nvPr/>
          </p:nvSpPr>
          <p:spPr bwMode="auto">
            <a:xfrm>
              <a:off x="3792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endParaRPr>
            </a:p>
          </p:txBody>
        </p:sp>
        <p:sp>
          <p:nvSpPr>
            <p:cNvPr id="27675" name="Rectangle 27"/>
            <p:cNvSpPr>
              <a:spLocks noChangeArrowheads="1"/>
            </p:cNvSpPr>
            <p:nvPr/>
          </p:nvSpPr>
          <p:spPr bwMode="auto">
            <a:xfrm>
              <a:off x="3360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1</a:t>
              </a:r>
            </a:p>
          </p:txBody>
        </p:sp>
        <p:sp>
          <p:nvSpPr>
            <p:cNvPr id="27676" name="Line 28"/>
            <p:cNvSpPr>
              <a:spLocks noChangeShapeType="1"/>
            </p:cNvSpPr>
            <p:nvPr/>
          </p:nvSpPr>
          <p:spPr bwMode="auto">
            <a:xfrm>
              <a:off x="3360" y="816"/>
              <a:ext cx="129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677" name="Line 29"/>
            <p:cNvSpPr>
              <a:spLocks noChangeShapeType="1"/>
            </p:cNvSpPr>
            <p:nvPr/>
          </p:nvSpPr>
          <p:spPr bwMode="auto">
            <a:xfrm>
              <a:off x="3360" y="1142"/>
              <a:ext cx="129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678" name="Line 30"/>
            <p:cNvSpPr>
              <a:spLocks noChangeShapeType="1"/>
            </p:cNvSpPr>
            <p:nvPr/>
          </p:nvSpPr>
          <p:spPr bwMode="auto">
            <a:xfrm>
              <a:off x="3360" y="816"/>
              <a:ext cx="0" cy="32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679" name="Line 31"/>
            <p:cNvSpPr>
              <a:spLocks noChangeShapeType="1"/>
            </p:cNvSpPr>
            <p:nvPr/>
          </p:nvSpPr>
          <p:spPr bwMode="auto">
            <a:xfrm>
              <a:off x="3792" y="816"/>
              <a:ext cx="0" cy="3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680" name="Line 32"/>
            <p:cNvSpPr>
              <a:spLocks noChangeShapeType="1"/>
            </p:cNvSpPr>
            <p:nvPr/>
          </p:nvSpPr>
          <p:spPr bwMode="auto">
            <a:xfrm>
              <a:off x="4224" y="816"/>
              <a:ext cx="0" cy="3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681" name="Line 33"/>
            <p:cNvSpPr>
              <a:spLocks noChangeShapeType="1"/>
            </p:cNvSpPr>
            <p:nvPr/>
          </p:nvSpPr>
          <p:spPr bwMode="auto">
            <a:xfrm>
              <a:off x="4656" y="816"/>
              <a:ext cx="0" cy="32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682" name="Line 34"/>
            <p:cNvSpPr>
              <a:spLocks noChangeShapeType="1"/>
            </p:cNvSpPr>
            <p:nvPr/>
          </p:nvSpPr>
          <p:spPr bwMode="auto">
            <a:xfrm>
              <a:off x="3024" y="960"/>
              <a:ext cx="336" cy="0"/>
            </a:xfrm>
            <a:prstGeom prst="line">
              <a:avLst/>
            </a:prstGeom>
            <a:noFill/>
            <a:ln w="38100">
              <a:solidFill>
                <a:srgbClr val="C64BD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683" name="Line 35"/>
            <p:cNvSpPr>
              <a:spLocks noChangeShapeType="1"/>
            </p:cNvSpPr>
            <p:nvPr/>
          </p:nvSpPr>
          <p:spPr bwMode="auto">
            <a:xfrm>
              <a:off x="3984" y="960"/>
              <a:ext cx="0" cy="432"/>
            </a:xfrm>
            <a:prstGeom prst="line">
              <a:avLst/>
            </a:prstGeom>
            <a:noFill/>
            <a:ln w="38100">
              <a:solidFill>
                <a:srgbClr val="C64BD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</p:grpSp>
      <p:grpSp>
        <p:nvGrpSpPr>
          <p:cNvPr id="27684" name="Group 36"/>
          <p:cNvGrpSpPr>
            <a:grpSpLocks/>
          </p:cNvGrpSpPr>
          <p:nvPr/>
        </p:nvGrpSpPr>
        <p:grpSpPr bwMode="auto">
          <a:xfrm>
            <a:off x="1676400" y="1585913"/>
            <a:ext cx="1457325" cy="552450"/>
            <a:chOff x="1482" y="1440"/>
            <a:chExt cx="918" cy="348"/>
          </a:xfrm>
        </p:grpSpPr>
        <p:sp>
          <p:nvSpPr>
            <p:cNvPr id="27685" name="Line 37"/>
            <p:cNvSpPr>
              <a:spLocks noChangeShapeType="1"/>
            </p:cNvSpPr>
            <p:nvPr/>
          </p:nvSpPr>
          <p:spPr bwMode="auto">
            <a:xfrm>
              <a:off x="1494" y="1440"/>
              <a:ext cx="90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686" name="Line 38"/>
            <p:cNvSpPr>
              <a:spLocks noChangeShapeType="1"/>
            </p:cNvSpPr>
            <p:nvPr/>
          </p:nvSpPr>
          <p:spPr bwMode="auto">
            <a:xfrm>
              <a:off x="1482" y="1440"/>
              <a:ext cx="0" cy="19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687" name="Line 39"/>
            <p:cNvSpPr>
              <a:spLocks noChangeShapeType="1"/>
            </p:cNvSpPr>
            <p:nvPr/>
          </p:nvSpPr>
          <p:spPr bwMode="auto">
            <a:xfrm>
              <a:off x="2400" y="1440"/>
              <a:ext cx="0" cy="19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grpSp>
          <p:nvGrpSpPr>
            <p:cNvPr id="27688" name="Group 40"/>
            <p:cNvGrpSpPr>
              <a:grpSpLocks/>
            </p:cNvGrpSpPr>
            <p:nvPr/>
          </p:nvGrpSpPr>
          <p:grpSpPr bwMode="auto">
            <a:xfrm>
              <a:off x="1482" y="1440"/>
              <a:ext cx="906" cy="348"/>
              <a:chOff x="1452" y="1440"/>
              <a:chExt cx="906" cy="348"/>
            </a:xfrm>
          </p:grpSpPr>
          <p:sp>
            <p:nvSpPr>
              <p:cNvPr id="27689" name="Rectangle 41"/>
              <p:cNvSpPr>
                <a:spLocks noChangeArrowheads="1"/>
              </p:cNvSpPr>
              <p:nvPr/>
            </p:nvSpPr>
            <p:spPr bwMode="auto">
              <a:xfrm>
                <a:off x="2056" y="1440"/>
                <a:ext cx="302" cy="190"/>
              </a:xfrm>
              <a:prstGeom prst="rect">
                <a:avLst/>
              </a:prstGeom>
              <a:solidFill>
                <a:srgbClr val="BADE7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BADE78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FF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+mn-cs"/>
                  </a:rPr>
                  <a:t>^</a:t>
                </a:r>
              </a:p>
            </p:txBody>
          </p:sp>
          <p:sp>
            <p:nvSpPr>
              <p:cNvPr id="27690" name="Rectangle 42"/>
              <p:cNvSpPr>
                <a:spLocks noChangeArrowheads="1"/>
              </p:cNvSpPr>
              <p:nvPr/>
            </p:nvSpPr>
            <p:spPr bwMode="auto">
              <a:xfrm>
                <a:off x="1754" y="1440"/>
                <a:ext cx="302" cy="190"/>
              </a:xfrm>
              <a:prstGeom prst="rect">
                <a:avLst/>
              </a:prstGeom>
              <a:solidFill>
                <a:srgbClr val="BADE7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BADE78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27691" name="Rectangle 43"/>
              <p:cNvSpPr>
                <a:spLocks noChangeArrowheads="1"/>
              </p:cNvSpPr>
              <p:nvPr/>
            </p:nvSpPr>
            <p:spPr bwMode="auto">
              <a:xfrm>
                <a:off x="1452" y="1440"/>
                <a:ext cx="302" cy="190"/>
              </a:xfrm>
              <a:prstGeom prst="rect">
                <a:avLst/>
              </a:prstGeom>
              <a:solidFill>
                <a:srgbClr val="BADE7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BADE78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FF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+mn-cs"/>
                  </a:rPr>
                  <a:t>1</a:t>
                </a:r>
              </a:p>
            </p:txBody>
          </p:sp>
          <p:sp>
            <p:nvSpPr>
              <p:cNvPr id="27692" name="Line 44"/>
              <p:cNvSpPr>
                <a:spLocks noChangeShapeType="1"/>
              </p:cNvSpPr>
              <p:nvPr/>
            </p:nvSpPr>
            <p:spPr bwMode="auto">
              <a:xfrm>
                <a:off x="1452" y="1630"/>
                <a:ext cx="90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27693" name="Line 45"/>
              <p:cNvSpPr>
                <a:spLocks noChangeShapeType="1"/>
              </p:cNvSpPr>
              <p:nvPr/>
            </p:nvSpPr>
            <p:spPr bwMode="auto">
              <a:xfrm>
                <a:off x="1754" y="1440"/>
                <a:ext cx="0" cy="19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27694" name="Line 46"/>
              <p:cNvSpPr>
                <a:spLocks noChangeShapeType="1"/>
              </p:cNvSpPr>
              <p:nvPr/>
            </p:nvSpPr>
            <p:spPr bwMode="auto">
              <a:xfrm>
                <a:off x="2056" y="1440"/>
                <a:ext cx="0" cy="19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27695" name="Line 47"/>
              <p:cNvSpPr>
                <a:spLocks noChangeShapeType="1"/>
              </p:cNvSpPr>
              <p:nvPr/>
            </p:nvSpPr>
            <p:spPr bwMode="auto">
              <a:xfrm>
                <a:off x="1920" y="1536"/>
                <a:ext cx="1" cy="252"/>
              </a:xfrm>
              <a:prstGeom prst="line">
                <a:avLst/>
              </a:prstGeom>
              <a:noFill/>
              <a:ln w="38100">
                <a:solidFill>
                  <a:srgbClr val="C64BD3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charset="-122"/>
                  <a:cs typeface="+mn-cs"/>
                </a:endParaRPr>
              </a:p>
            </p:txBody>
          </p:sp>
        </p:grpSp>
      </p:grpSp>
      <p:graphicFrame>
        <p:nvGraphicFramePr>
          <p:cNvPr id="27696" name="Group 48"/>
          <p:cNvGraphicFramePr>
            <a:graphicFrameLocks noGrp="1"/>
          </p:cNvGraphicFramePr>
          <p:nvPr/>
        </p:nvGraphicFramePr>
        <p:xfrm>
          <a:off x="2066925" y="2138363"/>
          <a:ext cx="990600" cy="396240"/>
        </p:xfrm>
        <a:graphic>
          <a:graphicData uri="http://schemas.openxmlformats.org/drawingml/2006/table">
            <a:tbl>
              <a:tblPr/>
              <a:tblGrid>
                <a:gridCol w="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E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7704" name="Group 56"/>
          <p:cNvGrpSpPr>
            <a:grpSpLocks/>
          </p:cNvGrpSpPr>
          <p:nvPr/>
        </p:nvGrpSpPr>
        <p:grpSpPr bwMode="auto">
          <a:xfrm>
            <a:off x="1676400" y="1052513"/>
            <a:ext cx="1447800" cy="533400"/>
            <a:chOff x="3024" y="816"/>
            <a:chExt cx="1632" cy="576"/>
          </a:xfrm>
        </p:grpSpPr>
        <p:sp>
          <p:nvSpPr>
            <p:cNvPr id="27705" name="Rectangle 57"/>
            <p:cNvSpPr>
              <a:spLocks noChangeArrowheads="1"/>
            </p:cNvSpPr>
            <p:nvPr/>
          </p:nvSpPr>
          <p:spPr bwMode="auto">
            <a:xfrm>
              <a:off x="4224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endParaRPr>
            </a:p>
          </p:txBody>
        </p:sp>
        <p:sp>
          <p:nvSpPr>
            <p:cNvPr id="27706" name="Rectangle 58"/>
            <p:cNvSpPr>
              <a:spLocks noChangeArrowheads="1"/>
            </p:cNvSpPr>
            <p:nvPr/>
          </p:nvSpPr>
          <p:spPr bwMode="auto">
            <a:xfrm>
              <a:off x="3792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endParaRPr>
            </a:p>
          </p:txBody>
        </p:sp>
        <p:sp>
          <p:nvSpPr>
            <p:cNvPr id="27707" name="Rectangle 59"/>
            <p:cNvSpPr>
              <a:spLocks noChangeArrowheads="1"/>
            </p:cNvSpPr>
            <p:nvPr/>
          </p:nvSpPr>
          <p:spPr bwMode="auto">
            <a:xfrm>
              <a:off x="3360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1</a:t>
              </a:r>
            </a:p>
          </p:txBody>
        </p:sp>
        <p:sp>
          <p:nvSpPr>
            <p:cNvPr id="27708" name="Line 60"/>
            <p:cNvSpPr>
              <a:spLocks noChangeShapeType="1"/>
            </p:cNvSpPr>
            <p:nvPr/>
          </p:nvSpPr>
          <p:spPr bwMode="auto">
            <a:xfrm>
              <a:off x="3360" y="816"/>
              <a:ext cx="129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709" name="Line 61"/>
            <p:cNvSpPr>
              <a:spLocks noChangeShapeType="1"/>
            </p:cNvSpPr>
            <p:nvPr/>
          </p:nvSpPr>
          <p:spPr bwMode="auto">
            <a:xfrm>
              <a:off x="3360" y="1142"/>
              <a:ext cx="129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710" name="Line 62"/>
            <p:cNvSpPr>
              <a:spLocks noChangeShapeType="1"/>
            </p:cNvSpPr>
            <p:nvPr/>
          </p:nvSpPr>
          <p:spPr bwMode="auto">
            <a:xfrm>
              <a:off x="3360" y="816"/>
              <a:ext cx="0" cy="32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711" name="Line 63"/>
            <p:cNvSpPr>
              <a:spLocks noChangeShapeType="1"/>
            </p:cNvSpPr>
            <p:nvPr/>
          </p:nvSpPr>
          <p:spPr bwMode="auto">
            <a:xfrm>
              <a:off x="3792" y="816"/>
              <a:ext cx="0" cy="3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712" name="Line 64"/>
            <p:cNvSpPr>
              <a:spLocks noChangeShapeType="1"/>
            </p:cNvSpPr>
            <p:nvPr/>
          </p:nvSpPr>
          <p:spPr bwMode="auto">
            <a:xfrm>
              <a:off x="4224" y="816"/>
              <a:ext cx="0" cy="3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713" name="Line 65"/>
            <p:cNvSpPr>
              <a:spLocks noChangeShapeType="1"/>
            </p:cNvSpPr>
            <p:nvPr/>
          </p:nvSpPr>
          <p:spPr bwMode="auto">
            <a:xfrm>
              <a:off x="4656" y="816"/>
              <a:ext cx="0" cy="32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714" name="Line 66"/>
            <p:cNvSpPr>
              <a:spLocks noChangeShapeType="1"/>
            </p:cNvSpPr>
            <p:nvPr/>
          </p:nvSpPr>
          <p:spPr bwMode="auto">
            <a:xfrm>
              <a:off x="3024" y="960"/>
              <a:ext cx="336" cy="0"/>
            </a:xfrm>
            <a:prstGeom prst="line">
              <a:avLst/>
            </a:prstGeom>
            <a:noFill/>
            <a:ln w="38100">
              <a:solidFill>
                <a:srgbClr val="C64BD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715" name="Line 67"/>
            <p:cNvSpPr>
              <a:spLocks noChangeShapeType="1"/>
            </p:cNvSpPr>
            <p:nvPr/>
          </p:nvSpPr>
          <p:spPr bwMode="auto">
            <a:xfrm>
              <a:off x="3984" y="960"/>
              <a:ext cx="0" cy="432"/>
            </a:xfrm>
            <a:prstGeom prst="line">
              <a:avLst/>
            </a:prstGeom>
            <a:noFill/>
            <a:ln w="38100">
              <a:solidFill>
                <a:srgbClr val="C64BD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</p:grpSp>
      <p:grpSp>
        <p:nvGrpSpPr>
          <p:cNvPr id="27716" name="Group 68"/>
          <p:cNvGrpSpPr>
            <a:grpSpLocks/>
          </p:cNvGrpSpPr>
          <p:nvPr/>
        </p:nvGrpSpPr>
        <p:grpSpPr bwMode="auto">
          <a:xfrm>
            <a:off x="3048000" y="1052513"/>
            <a:ext cx="1447800" cy="533400"/>
            <a:chOff x="3024" y="816"/>
            <a:chExt cx="1632" cy="576"/>
          </a:xfrm>
        </p:grpSpPr>
        <p:sp>
          <p:nvSpPr>
            <p:cNvPr id="27717" name="Rectangle 69"/>
            <p:cNvSpPr>
              <a:spLocks noChangeArrowheads="1"/>
            </p:cNvSpPr>
            <p:nvPr/>
          </p:nvSpPr>
          <p:spPr bwMode="auto">
            <a:xfrm>
              <a:off x="4224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^</a:t>
              </a:r>
            </a:p>
          </p:txBody>
        </p:sp>
        <p:sp>
          <p:nvSpPr>
            <p:cNvPr id="27718" name="Rectangle 70"/>
            <p:cNvSpPr>
              <a:spLocks noChangeArrowheads="1"/>
            </p:cNvSpPr>
            <p:nvPr/>
          </p:nvSpPr>
          <p:spPr bwMode="auto">
            <a:xfrm>
              <a:off x="3792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endParaRPr>
            </a:p>
          </p:txBody>
        </p:sp>
        <p:sp>
          <p:nvSpPr>
            <p:cNvPr id="27719" name="Rectangle 71"/>
            <p:cNvSpPr>
              <a:spLocks noChangeArrowheads="1"/>
            </p:cNvSpPr>
            <p:nvPr/>
          </p:nvSpPr>
          <p:spPr bwMode="auto">
            <a:xfrm>
              <a:off x="3360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1</a:t>
              </a:r>
            </a:p>
          </p:txBody>
        </p:sp>
        <p:sp>
          <p:nvSpPr>
            <p:cNvPr id="27720" name="Line 72"/>
            <p:cNvSpPr>
              <a:spLocks noChangeShapeType="1"/>
            </p:cNvSpPr>
            <p:nvPr/>
          </p:nvSpPr>
          <p:spPr bwMode="auto">
            <a:xfrm>
              <a:off x="3360" y="816"/>
              <a:ext cx="129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721" name="Line 73"/>
            <p:cNvSpPr>
              <a:spLocks noChangeShapeType="1"/>
            </p:cNvSpPr>
            <p:nvPr/>
          </p:nvSpPr>
          <p:spPr bwMode="auto">
            <a:xfrm>
              <a:off x="3360" y="1142"/>
              <a:ext cx="129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722" name="Line 74"/>
            <p:cNvSpPr>
              <a:spLocks noChangeShapeType="1"/>
            </p:cNvSpPr>
            <p:nvPr/>
          </p:nvSpPr>
          <p:spPr bwMode="auto">
            <a:xfrm>
              <a:off x="3360" y="816"/>
              <a:ext cx="0" cy="32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723" name="Line 75"/>
            <p:cNvSpPr>
              <a:spLocks noChangeShapeType="1"/>
            </p:cNvSpPr>
            <p:nvPr/>
          </p:nvSpPr>
          <p:spPr bwMode="auto">
            <a:xfrm>
              <a:off x="3792" y="816"/>
              <a:ext cx="0" cy="3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724" name="Line 76"/>
            <p:cNvSpPr>
              <a:spLocks noChangeShapeType="1"/>
            </p:cNvSpPr>
            <p:nvPr/>
          </p:nvSpPr>
          <p:spPr bwMode="auto">
            <a:xfrm>
              <a:off x="4224" y="816"/>
              <a:ext cx="0" cy="3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725" name="Line 77"/>
            <p:cNvSpPr>
              <a:spLocks noChangeShapeType="1"/>
            </p:cNvSpPr>
            <p:nvPr/>
          </p:nvSpPr>
          <p:spPr bwMode="auto">
            <a:xfrm>
              <a:off x="4656" y="816"/>
              <a:ext cx="0" cy="32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726" name="Line 78"/>
            <p:cNvSpPr>
              <a:spLocks noChangeShapeType="1"/>
            </p:cNvSpPr>
            <p:nvPr/>
          </p:nvSpPr>
          <p:spPr bwMode="auto">
            <a:xfrm>
              <a:off x="3024" y="960"/>
              <a:ext cx="336" cy="0"/>
            </a:xfrm>
            <a:prstGeom prst="line">
              <a:avLst/>
            </a:prstGeom>
            <a:noFill/>
            <a:ln w="38100">
              <a:solidFill>
                <a:srgbClr val="C64BD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727" name="Line 79"/>
            <p:cNvSpPr>
              <a:spLocks noChangeShapeType="1"/>
            </p:cNvSpPr>
            <p:nvPr/>
          </p:nvSpPr>
          <p:spPr bwMode="auto">
            <a:xfrm>
              <a:off x="3984" y="960"/>
              <a:ext cx="0" cy="432"/>
            </a:xfrm>
            <a:prstGeom prst="line">
              <a:avLst/>
            </a:prstGeom>
            <a:noFill/>
            <a:ln w="38100">
              <a:solidFill>
                <a:srgbClr val="C64BD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</p:grpSp>
      <p:grpSp>
        <p:nvGrpSpPr>
          <p:cNvPr id="27728" name="Group 80"/>
          <p:cNvGrpSpPr>
            <a:grpSpLocks/>
          </p:cNvGrpSpPr>
          <p:nvPr/>
        </p:nvGrpSpPr>
        <p:grpSpPr bwMode="auto">
          <a:xfrm>
            <a:off x="3276600" y="1585913"/>
            <a:ext cx="1149350" cy="552450"/>
            <a:chOff x="2208" y="2256"/>
            <a:chExt cx="724" cy="348"/>
          </a:xfrm>
        </p:grpSpPr>
        <p:grpSp>
          <p:nvGrpSpPr>
            <p:cNvPr id="27729" name="Group 81"/>
            <p:cNvGrpSpPr>
              <a:grpSpLocks/>
            </p:cNvGrpSpPr>
            <p:nvPr/>
          </p:nvGrpSpPr>
          <p:grpSpPr bwMode="auto">
            <a:xfrm>
              <a:off x="2208" y="2256"/>
              <a:ext cx="724" cy="190"/>
              <a:chOff x="2156" y="2268"/>
              <a:chExt cx="724" cy="190"/>
            </a:xfrm>
          </p:grpSpPr>
          <p:sp>
            <p:nvSpPr>
              <p:cNvPr id="27730" name="Rectangle 82"/>
              <p:cNvSpPr>
                <a:spLocks noChangeArrowheads="1"/>
              </p:cNvSpPr>
              <p:nvPr/>
            </p:nvSpPr>
            <p:spPr bwMode="auto">
              <a:xfrm>
                <a:off x="2639" y="2268"/>
                <a:ext cx="241" cy="190"/>
              </a:xfrm>
              <a:prstGeom prst="rect">
                <a:avLst/>
              </a:prstGeom>
              <a:solidFill>
                <a:srgbClr val="BADE7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BADE78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27731" name="Rectangle 83"/>
              <p:cNvSpPr>
                <a:spLocks noChangeArrowheads="1"/>
              </p:cNvSpPr>
              <p:nvPr/>
            </p:nvSpPr>
            <p:spPr bwMode="auto">
              <a:xfrm>
                <a:off x="2397" y="2268"/>
                <a:ext cx="242" cy="190"/>
              </a:xfrm>
              <a:prstGeom prst="rect">
                <a:avLst/>
              </a:prstGeom>
              <a:solidFill>
                <a:srgbClr val="BADE7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BADE78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27732" name="Rectangle 84"/>
              <p:cNvSpPr>
                <a:spLocks noChangeArrowheads="1"/>
              </p:cNvSpPr>
              <p:nvPr/>
            </p:nvSpPr>
            <p:spPr bwMode="auto">
              <a:xfrm>
                <a:off x="2156" y="2268"/>
                <a:ext cx="241" cy="190"/>
              </a:xfrm>
              <a:prstGeom prst="rect">
                <a:avLst/>
              </a:prstGeom>
              <a:solidFill>
                <a:srgbClr val="BADE7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BADE78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FF"/>
                    </a:solidFill>
                    <a:effectLst/>
                    <a:uLnTx/>
                    <a:uFillTx/>
                    <a:latin typeface="Times New Roman" pitchFamily="18" charset="0"/>
                    <a:ea typeface="宋体" charset="-122"/>
                    <a:cs typeface="+mn-cs"/>
                  </a:rPr>
                  <a:t>1</a:t>
                </a:r>
              </a:p>
            </p:txBody>
          </p:sp>
          <p:sp>
            <p:nvSpPr>
              <p:cNvPr id="27733" name="Line 85"/>
              <p:cNvSpPr>
                <a:spLocks noChangeShapeType="1"/>
              </p:cNvSpPr>
              <p:nvPr/>
            </p:nvSpPr>
            <p:spPr bwMode="auto">
              <a:xfrm>
                <a:off x="2156" y="2268"/>
                <a:ext cx="724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27734" name="Line 86"/>
              <p:cNvSpPr>
                <a:spLocks noChangeShapeType="1"/>
              </p:cNvSpPr>
              <p:nvPr/>
            </p:nvSpPr>
            <p:spPr bwMode="auto">
              <a:xfrm>
                <a:off x="2156" y="2458"/>
                <a:ext cx="724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27735" name="Line 87"/>
              <p:cNvSpPr>
                <a:spLocks noChangeShapeType="1"/>
              </p:cNvSpPr>
              <p:nvPr/>
            </p:nvSpPr>
            <p:spPr bwMode="auto">
              <a:xfrm>
                <a:off x="2156" y="2268"/>
                <a:ext cx="0" cy="19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27736" name="Line 88"/>
              <p:cNvSpPr>
                <a:spLocks noChangeShapeType="1"/>
              </p:cNvSpPr>
              <p:nvPr/>
            </p:nvSpPr>
            <p:spPr bwMode="auto">
              <a:xfrm>
                <a:off x="2397" y="2268"/>
                <a:ext cx="0" cy="19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27737" name="Line 89"/>
              <p:cNvSpPr>
                <a:spLocks noChangeShapeType="1"/>
              </p:cNvSpPr>
              <p:nvPr/>
            </p:nvSpPr>
            <p:spPr bwMode="auto">
              <a:xfrm>
                <a:off x="2639" y="2268"/>
                <a:ext cx="0" cy="19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27738" name="Line 90"/>
              <p:cNvSpPr>
                <a:spLocks noChangeShapeType="1"/>
              </p:cNvSpPr>
              <p:nvPr/>
            </p:nvSpPr>
            <p:spPr bwMode="auto">
              <a:xfrm>
                <a:off x="2880" y="2268"/>
                <a:ext cx="0" cy="19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charset="-122"/>
                  <a:cs typeface="+mn-cs"/>
                </a:endParaRPr>
              </a:p>
            </p:txBody>
          </p:sp>
        </p:grpSp>
        <p:sp>
          <p:nvSpPr>
            <p:cNvPr id="27739" name="Line 91"/>
            <p:cNvSpPr>
              <a:spLocks noChangeShapeType="1"/>
            </p:cNvSpPr>
            <p:nvPr/>
          </p:nvSpPr>
          <p:spPr bwMode="auto">
            <a:xfrm>
              <a:off x="2544" y="2352"/>
              <a:ext cx="0" cy="252"/>
            </a:xfrm>
            <a:prstGeom prst="line">
              <a:avLst/>
            </a:prstGeom>
            <a:noFill/>
            <a:ln w="38100">
              <a:solidFill>
                <a:srgbClr val="C64BD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</p:grpSp>
      <p:grpSp>
        <p:nvGrpSpPr>
          <p:cNvPr id="27740" name="Group 92"/>
          <p:cNvGrpSpPr>
            <a:grpSpLocks/>
          </p:cNvGrpSpPr>
          <p:nvPr/>
        </p:nvGrpSpPr>
        <p:grpSpPr bwMode="auto">
          <a:xfrm>
            <a:off x="4343400" y="1585913"/>
            <a:ext cx="1524000" cy="533400"/>
            <a:chOff x="3024" y="816"/>
            <a:chExt cx="1632" cy="576"/>
          </a:xfrm>
        </p:grpSpPr>
        <p:sp>
          <p:nvSpPr>
            <p:cNvPr id="27741" name="Rectangle 93"/>
            <p:cNvSpPr>
              <a:spLocks noChangeArrowheads="1"/>
            </p:cNvSpPr>
            <p:nvPr/>
          </p:nvSpPr>
          <p:spPr bwMode="auto">
            <a:xfrm>
              <a:off x="4224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^</a:t>
              </a:r>
            </a:p>
          </p:txBody>
        </p:sp>
        <p:sp>
          <p:nvSpPr>
            <p:cNvPr id="27742" name="Rectangle 94"/>
            <p:cNvSpPr>
              <a:spLocks noChangeArrowheads="1"/>
            </p:cNvSpPr>
            <p:nvPr/>
          </p:nvSpPr>
          <p:spPr bwMode="auto">
            <a:xfrm>
              <a:off x="3792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endParaRPr>
            </a:p>
          </p:txBody>
        </p:sp>
        <p:sp>
          <p:nvSpPr>
            <p:cNvPr id="27743" name="Rectangle 95"/>
            <p:cNvSpPr>
              <a:spLocks noChangeArrowheads="1"/>
            </p:cNvSpPr>
            <p:nvPr/>
          </p:nvSpPr>
          <p:spPr bwMode="auto">
            <a:xfrm>
              <a:off x="3360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1</a:t>
              </a:r>
            </a:p>
          </p:txBody>
        </p:sp>
        <p:sp>
          <p:nvSpPr>
            <p:cNvPr id="27744" name="Line 96"/>
            <p:cNvSpPr>
              <a:spLocks noChangeShapeType="1"/>
            </p:cNvSpPr>
            <p:nvPr/>
          </p:nvSpPr>
          <p:spPr bwMode="auto">
            <a:xfrm>
              <a:off x="3360" y="816"/>
              <a:ext cx="129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745" name="Line 97"/>
            <p:cNvSpPr>
              <a:spLocks noChangeShapeType="1"/>
            </p:cNvSpPr>
            <p:nvPr/>
          </p:nvSpPr>
          <p:spPr bwMode="auto">
            <a:xfrm>
              <a:off x="3360" y="1142"/>
              <a:ext cx="129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746" name="Line 98"/>
            <p:cNvSpPr>
              <a:spLocks noChangeShapeType="1"/>
            </p:cNvSpPr>
            <p:nvPr/>
          </p:nvSpPr>
          <p:spPr bwMode="auto">
            <a:xfrm>
              <a:off x="3360" y="816"/>
              <a:ext cx="0" cy="32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747" name="Line 99"/>
            <p:cNvSpPr>
              <a:spLocks noChangeShapeType="1"/>
            </p:cNvSpPr>
            <p:nvPr/>
          </p:nvSpPr>
          <p:spPr bwMode="auto">
            <a:xfrm>
              <a:off x="3792" y="816"/>
              <a:ext cx="0" cy="3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748" name="Line 100"/>
            <p:cNvSpPr>
              <a:spLocks noChangeShapeType="1"/>
            </p:cNvSpPr>
            <p:nvPr/>
          </p:nvSpPr>
          <p:spPr bwMode="auto">
            <a:xfrm>
              <a:off x="4224" y="816"/>
              <a:ext cx="0" cy="3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749" name="Line 101"/>
            <p:cNvSpPr>
              <a:spLocks noChangeShapeType="1"/>
            </p:cNvSpPr>
            <p:nvPr/>
          </p:nvSpPr>
          <p:spPr bwMode="auto">
            <a:xfrm>
              <a:off x="4656" y="816"/>
              <a:ext cx="0" cy="32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750" name="Line 102"/>
            <p:cNvSpPr>
              <a:spLocks noChangeShapeType="1"/>
            </p:cNvSpPr>
            <p:nvPr/>
          </p:nvSpPr>
          <p:spPr bwMode="auto">
            <a:xfrm>
              <a:off x="3024" y="960"/>
              <a:ext cx="336" cy="0"/>
            </a:xfrm>
            <a:prstGeom prst="line">
              <a:avLst/>
            </a:prstGeom>
            <a:noFill/>
            <a:ln w="38100">
              <a:solidFill>
                <a:srgbClr val="C64BD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751" name="Line 103"/>
            <p:cNvSpPr>
              <a:spLocks noChangeShapeType="1"/>
            </p:cNvSpPr>
            <p:nvPr/>
          </p:nvSpPr>
          <p:spPr bwMode="auto">
            <a:xfrm>
              <a:off x="3984" y="960"/>
              <a:ext cx="0" cy="432"/>
            </a:xfrm>
            <a:prstGeom prst="line">
              <a:avLst/>
            </a:prstGeom>
            <a:noFill/>
            <a:ln w="38100">
              <a:solidFill>
                <a:srgbClr val="C64BD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</p:grpSp>
      <p:grpSp>
        <p:nvGrpSpPr>
          <p:cNvPr id="27752" name="Group 104"/>
          <p:cNvGrpSpPr>
            <a:grpSpLocks/>
          </p:cNvGrpSpPr>
          <p:nvPr/>
        </p:nvGrpSpPr>
        <p:grpSpPr bwMode="auto">
          <a:xfrm>
            <a:off x="4724400" y="2119313"/>
            <a:ext cx="1149350" cy="533400"/>
            <a:chOff x="3356" y="816"/>
            <a:chExt cx="724" cy="336"/>
          </a:xfrm>
        </p:grpSpPr>
        <p:sp>
          <p:nvSpPr>
            <p:cNvPr id="27753" name="Rectangle 105"/>
            <p:cNvSpPr>
              <a:spLocks noChangeArrowheads="1"/>
            </p:cNvSpPr>
            <p:nvPr/>
          </p:nvSpPr>
          <p:spPr bwMode="auto">
            <a:xfrm>
              <a:off x="3839" y="816"/>
              <a:ext cx="241" cy="190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endParaRPr>
            </a:p>
          </p:txBody>
        </p:sp>
        <p:sp>
          <p:nvSpPr>
            <p:cNvPr id="27754" name="Rectangle 106"/>
            <p:cNvSpPr>
              <a:spLocks noChangeArrowheads="1"/>
            </p:cNvSpPr>
            <p:nvPr/>
          </p:nvSpPr>
          <p:spPr bwMode="auto">
            <a:xfrm>
              <a:off x="3597" y="816"/>
              <a:ext cx="242" cy="190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endParaRPr>
            </a:p>
          </p:txBody>
        </p:sp>
        <p:sp>
          <p:nvSpPr>
            <p:cNvPr id="27755" name="Rectangle 107"/>
            <p:cNvSpPr>
              <a:spLocks noChangeArrowheads="1"/>
            </p:cNvSpPr>
            <p:nvPr/>
          </p:nvSpPr>
          <p:spPr bwMode="auto">
            <a:xfrm>
              <a:off x="3356" y="816"/>
              <a:ext cx="241" cy="190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1</a:t>
              </a:r>
            </a:p>
          </p:txBody>
        </p:sp>
        <p:sp>
          <p:nvSpPr>
            <p:cNvPr id="27756" name="Line 108"/>
            <p:cNvSpPr>
              <a:spLocks noChangeShapeType="1"/>
            </p:cNvSpPr>
            <p:nvPr/>
          </p:nvSpPr>
          <p:spPr bwMode="auto">
            <a:xfrm>
              <a:off x="3356" y="816"/>
              <a:ext cx="72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757" name="Line 109"/>
            <p:cNvSpPr>
              <a:spLocks noChangeShapeType="1"/>
            </p:cNvSpPr>
            <p:nvPr/>
          </p:nvSpPr>
          <p:spPr bwMode="auto">
            <a:xfrm>
              <a:off x="3356" y="1006"/>
              <a:ext cx="72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758" name="Line 110"/>
            <p:cNvSpPr>
              <a:spLocks noChangeShapeType="1"/>
            </p:cNvSpPr>
            <p:nvPr/>
          </p:nvSpPr>
          <p:spPr bwMode="auto">
            <a:xfrm>
              <a:off x="3356" y="816"/>
              <a:ext cx="0" cy="19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759" name="Line 111"/>
            <p:cNvSpPr>
              <a:spLocks noChangeShapeType="1"/>
            </p:cNvSpPr>
            <p:nvPr/>
          </p:nvSpPr>
          <p:spPr bwMode="auto">
            <a:xfrm>
              <a:off x="3597" y="816"/>
              <a:ext cx="0" cy="1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760" name="Line 112"/>
            <p:cNvSpPr>
              <a:spLocks noChangeShapeType="1"/>
            </p:cNvSpPr>
            <p:nvPr/>
          </p:nvSpPr>
          <p:spPr bwMode="auto">
            <a:xfrm>
              <a:off x="3839" y="816"/>
              <a:ext cx="0" cy="1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761" name="Line 113"/>
            <p:cNvSpPr>
              <a:spLocks noChangeShapeType="1"/>
            </p:cNvSpPr>
            <p:nvPr/>
          </p:nvSpPr>
          <p:spPr bwMode="auto">
            <a:xfrm>
              <a:off x="4080" y="816"/>
              <a:ext cx="0" cy="19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762" name="Line 114"/>
            <p:cNvSpPr>
              <a:spLocks noChangeShapeType="1"/>
            </p:cNvSpPr>
            <p:nvPr/>
          </p:nvSpPr>
          <p:spPr bwMode="auto">
            <a:xfrm>
              <a:off x="3704" y="900"/>
              <a:ext cx="0" cy="252"/>
            </a:xfrm>
            <a:prstGeom prst="line">
              <a:avLst/>
            </a:prstGeom>
            <a:noFill/>
            <a:ln w="38100">
              <a:solidFill>
                <a:srgbClr val="C64BD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</p:grpSp>
      <p:graphicFrame>
        <p:nvGraphicFramePr>
          <p:cNvPr id="27763" name="Group 115"/>
          <p:cNvGraphicFramePr>
            <a:graphicFrameLocks noGrp="1"/>
          </p:cNvGraphicFramePr>
          <p:nvPr/>
        </p:nvGraphicFramePr>
        <p:xfrm>
          <a:off x="3429000" y="2119313"/>
          <a:ext cx="990600" cy="396240"/>
        </p:xfrm>
        <a:graphic>
          <a:graphicData uri="http://schemas.openxmlformats.org/drawingml/2006/table">
            <a:tbl>
              <a:tblPr/>
              <a:tblGrid>
                <a:gridCol w="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E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771" name="Group 123"/>
          <p:cNvGraphicFramePr>
            <a:graphicFrameLocks noGrp="1"/>
          </p:cNvGraphicFramePr>
          <p:nvPr/>
        </p:nvGraphicFramePr>
        <p:xfrm>
          <a:off x="4800600" y="2652713"/>
          <a:ext cx="990600" cy="396240"/>
        </p:xfrm>
        <a:graphic>
          <a:graphicData uri="http://schemas.openxmlformats.org/drawingml/2006/table">
            <a:tbl>
              <a:tblPr/>
              <a:tblGrid>
                <a:gridCol w="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E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779" name="Group 131"/>
          <p:cNvGraphicFramePr>
            <a:graphicFrameLocks noGrp="1"/>
          </p:cNvGraphicFramePr>
          <p:nvPr/>
        </p:nvGraphicFramePr>
        <p:xfrm>
          <a:off x="7467600" y="2652713"/>
          <a:ext cx="990600" cy="396240"/>
        </p:xfrm>
        <a:graphic>
          <a:graphicData uri="http://schemas.openxmlformats.org/drawingml/2006/table">
            <a:tbl>
              <a:tblPr/>
              <a:tblGrid>
                <a:gridCol w="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E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787" name="Group 139"/>
          <p:cNvGraphicFramePr>
            <a:graphicFrameLocks noGrp="1"/>
          </p:cNvGraphicFramePr>
          <p:nvPr/>
        </p:nvGraphicFramePr>
        <p:xfrm>
          <a:off x="6096000" y="2652713"/>
          <a:ext cx="990600" cy="396240"/>
        </p:xfrm>
        <a:graphic>
          <a:graphicData uri="http://schemas.openxmlformats.org/drawingml/2006/table">
            <a:tbl>
              <a:tblPr/>
              <a:tblGrid>
                <a:gridCol w="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E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7795" name="Group 147"/>
          <p:cNvGrpSpPr>
            <a:grpSpLocks/>
          </p:cNvGrpSpPr>
          <p:nvPr/>
        </p:nvGrpSpPr>
        <p:grpSpPr bwMode="auto">
          <a:xfrm>
            <a:off x="5791200" y="2119313"/>
            <a:ext cx="1447800" cy="533400"/>
            <a:chOff x="3024" y="816"/>
            <a:chExt cx="1632" cy="576"/>
          </a:xfrm>
        </p:grpSpPr>
        <p:sp>
          <p:nvSpPr>
            <p:cNvPr id="27796" name="Rectangle 148"/>
            <p:cNvSpPr>
              <a:spLocks noChangeArrowheads="1"/>
            </p:cNvSpPr>
            <p:nvPr/>
          </p:nvSpPr>
          <p:spPr bwMode="auto">
            <a:xfrm>
              <a:off x="4224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endParaRPr>
            </a:p>
          </p:txBody>
        </p:sp>
        <p:sp>
          <p:nvSpPr>
            <p:cNvPr id="27797" name="Rectangle 149"/>
            <p:cNvSpPr>
              <a:spLocks noChangeArrowheads="1"/>
            </p:cNvSpPr>
            <p:nvPr/>
          </p:nvSpPr>
          <p:spPr bwMode="auto">
            <a:xfrm>
              <a:off x="3792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endParaRPr>
            </a:p>
          </p:txBody>
        </p:sp>
        <p:sp>
          <p:nvSpPr>
            <p:cNvPr id="27798" name="Rectangle 150"/>
            <p:cNvSpPr>
              <a:spLocks noChangeArrowheads="1"/>
            </p:cNvSpPr>
            <p:nvPr/>
          </p:nvSpPr>
          <p:spPr bwMode="auto">
            <a:xfrm>
              <a:off x="3360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1</a:t>
              </a:r>
            </a:p>
          </p:txBody>
        </p:sp>
        <p:sp>
          <p:nvSpPr>
            <p:cNvPr id="27799" name="Line 151"/>
            <p:cNvSpPr>
              <a:spLocks noChangeShapeType="1"/>
            </p:cNvSpPr>
            <p:nvPr/>
          </p:nvSpPr>
          <p:spPr bwMode="auto">
            <a:xfrm>
              <a:off x="3360" y="816"/>
              <a:ext cx="129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800" name="Line 152"/>
            <p:cNvSpPr>
              <a:spLocks noChangeShapeType="1"/>
            </p:cNvSpPr>
            <p:nvPr/>
          </p:nvSpPr>
          <p:spPr bwMode="auto">
            <a:xfrm>
              <a:off x="3360" y="1142"/>
              <a:ext cx="129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801" name="Line 153"/>
            <p:cNvSpPr>
              <a:spLocks noChangeShapeType="1"/>
            </p:cNvSpPr>
            <p:nvPr/>
          </p:nvSpPr>
          <p:spPr bwMode="auto">
            <a:xfrm>
              <a:off x="3360" y="816"/>
              <a:ext cx="0" cy="32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802" name="Line 154"/>
            <p:cNvSpPr>
              <a:spLocks noChangeShapeType="1"/>
            </p:cNvSpPr>
            <p:nvPr/>
          </p:nvSpPr>
          <p:spPr bwMode="auto">
            <a:xfrm>
              <a:off x="3792" y="816"/>
              <a:ext cx="0" cy="3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803" name="Line 155"/>
            <p:cNvSpPr>
              <a:spLocks noChangeShapeType="1"/>
            </p:cNvSpPr>
            <p:nvPr/>
          </p:nvSpPr>
          <p:spPr bwMode="auto">
            <a:xfrm>
              <a:off x="4224" y="816"/>
              <a:ext cx="0" cy="3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804" name="Line 156"/>
            <p:cNvSpPr>
              <a:spLocks noChangeShapeType="1"/>
            </p:cNvSpPr>
            <p:nvPr/>
          </p:nvSpPr>
          <p:spPr bwMode="auto">
            <a:xfrm>
              <a:off x="4656" y="816"/>
              <a:ext cx="0" cy="32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805" name="Line 157"/>
            <p:cNvSpPr>
              <a:spLocks noChangeShapeType="1"/>
            </p:cNvSpPr>
            <p:nvPr/>
          </p:nvSpPr>
          <p:spPr bwMode="auto">
            <a:xfrm>
              <a:off x="3024" y="960"/>
              <a:ext cx="336" cy="0"/>
            </a:xfrm>
            <a:prstGeom prst="line">
              <a:avLst/>
            </a:prstGeom>
            <a:noFill/>
            <a:ln w="38100">
              <a:solidFill>
                <a:srgbClr val="C64BD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806" name="Line 158"/>
            <p:cNvSpPr>
              <a:spLocks noChangeShapeType="1"/>
            </p:cNvSpPr>
            <p:nvPr/>
          </p:nvSpPr>
          <p:spPr bwMode="auto">
            <a:xfrm>
              <a:off x="3984" y="960"/>
              <a:ext cx="0" cy="432"/>
            </a:xfrm>
            <a:prstGeom prst="line">
              <a:avLst/>
            </a:prstGeom>
            <a:noFill/>
            <a:ln w="38100">
              <a:solidFill>
                <a:srgbClr val="C64BD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</p:grpSp>
      <p:grpSp>
        <p:nvGrpSpPr>
          <p:cNvPr id="27807" name="Group 159"/>
          <p:cNvGrpSpPr>
            <a:grpSpLocks/>
          </p:cNvGrpSpPr>
          <p:nvPr/>
        </p:nvGrpSpPr>
        <p:grpSpPr bwMode="auto">
          <a:xfrm>
            <a:off x="7086600" y="2119313"/>
            <a:ext cx="1447800" cy="533400"/>
            <a:chOff x="3024" y="816"/>
            <a:chExt cx="1632" cy="576"/>
          </a:xfrm>
        </p:grpSpPr>
        <p:sp>
          <p:nvSpPr>
            <p:cNvPr id="27808" name="Rectangle 160"/>
            <p:cNvSpPr>
              <a:spLocks noChangeArrowheads="1"/>
            </p:cNvSpPr>
            <p:nvPr/>
          </p:nvSpPr>
          <p:spPr bwMode="auto">
            <a:xfrm>
              <a:off x="4224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^</a:t>
              </a:r>
            </a:p>
          </p:txBody>
        </p:sp>
        <p:sp>
          <p:nvSpPr>
            <p:cNvPr id="27809" name="Rectangle 161"/>
            <p:cNvSpPr>
              <a:spLocks noChangeArrowheads="1"/>
            </p:cNvSpPr>
            <p:nvPr/>
          </p:nvSpPr>
          <p:spPr bwMode="auto">
            <a:xfrm>
              <a:off x="3792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endParaRPr>
            </a:p>
          </p:txBody>
        </p:sp>
        <p:sp>
          <p:nvSpPr>
            <p:cNvPr id="27810" name="Rectangle 162"/>
            <p:cNvSpPr>
              <a:spLocks noChangeArrowheads="1"/>
            </p:cNvSpPr>
            <p:nvPr/>
          </p:nvSpPr>
          <p:spPr bwMode="auto">
            <a:xfrm>
              <a:off x="3360" y="816"/>
              <a:ext cx="432" cy="326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1</a:t>
              </a:r>
            </a:p>
          </p:txBody>
        </p:sp>
        <p:sp>
          <p:nvSpPr>
            <p:cNvPr id="27811" name="Line 163"/>
            <p:cNvSpPr>
              <a:spLocks noChangeShapeType="1"/>
            </p:cNvSpPr>
            <p:nvPr/>
          </p:nvSpPr>
          <p:spPr bwMode="auto">
            <a:xfrm>
              <a:off x="3360" y="816"/>
              <a:ext cx="129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812" name="Line 164"/>
            <p:cNvSpPr>
              <a:spLocks noChangeShapeType="1"/>
            </p:cNvSpPr>
            <p:nvPr/>
          </p:nvSpPr>
          <p:spPr bwMode="auto">
            <a:xfrm>
              <a:off x="3360" y="1142"/>
              <a:ext cx="129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813" name="Line 165"/>
            <p:cNvSpPr>
              <a:spLocks noChangeShapeType="1"/>
            </p:cNvSpPr>
            <p:nvPr/>
          </p:nvSpPr>
          <p:spPr bwMode="auto">
            <a:xfrm>
              <a:off x="3360" y="816"/>
              <a:ext cx="0" cy="32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814" name="Line 166"/>
            <p:cNvSpPr>
              <a:spLocks noChangeShapeType="1"/>
            </p:cNvSpPr>
            <p:nvPr/>
          </p:nvSpPr>
          <p:spPr bwMode="auto">
            <a:xfrm>
              <a:off x="3792" y="816"/>
              <a:ext cx="0" cy="3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815" name="Line 167"/>
            <p:cNvSpPr>
              <a:spLocks noChangeShapeType="1"/>
            </p:cNvSpPr>
            <p:nvPr/>
          </p:nvSpPr>
          <p:spPr bwMode="auto">
            <a:xfrm>
              <a:off x="4224" y="816"/>
              <a:ext cx="0" cy="3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816" name="Line 168"/>
            <p:cNvSpPr>
              <a:spLocks noChangeShapeType="1"/>
            </p:cNvSpPr>
            <p:nvPr/>
          </p:nvSpPr>
          <p:spPr bwMode="auto">
            <a:xfrm>
              <a:off x="4656" y="816"/>
              <a:ext cx="0" cy="32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817" name="Line 169"/>
            <p:cNvSpPr>
              <a:spLocks noChangeShapeType="1"/>
            </p:cNvSpPr>
            <p:nvPr/>
          </p:nvSpPr>
          <p:spPr bwMode="auto">
            <a:xfrm>
              <a:off x="3024" y="960"/>
              <a:ext cx="336" cy="0"/>
            </a:xfrm>
            <a:prstGeom prst="line">
              <a:avLst/>
            </a:prstGeom>
            <a:noFill/>
            <a:ln w="38100">
              <a:solidFill>
                <a:srgbClr val="C64BD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818" name="Line 170"/>
            <p:cNvSpPr>
              <a:spLocks noChangeShapeType="1"/>
            </p:cNvSpPr>
            <p:nvPr/>
          </p:nvSpPr>
          <p:spPr bwMode="auto">
            <a:xfrm>
              <a:off x="3984" y="960"/>
              <a:ext cx="0" cy="432"/>
            </a:xfrm>
            <a:prstGeom prst="line">
              <a:avLst/>
            </a:prstGeom>
            <a:noFill/>
            <a:ln w="38100">
              <a:solidFill>
                <a:srgbClr val="C64BD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</p:grpSp>
      <p:grpSp>
        <p:nvGrpSpPr>
          <p:cNvPr id="27819" name="Group 171"/>
          <p:cNvGrpSpPr>
            <a:grpSpLocks/>
          </p:cNvGrpSpPr>
          <p:nvPr/>
        </p:nvGrpSpPr>
        <p:grpSpPr bwMode="auto">
          <a:xfrm>
            <a:off x="2425700" y="4560888"/>
            <a:ext cx="2451100" cy="301625"/>
            <a:chOff x="1528" y="3516"/>
            <a:chExt cx="912" cy="190"/>
          </a:xfrm>
        </p:grpSpPr>
        <p:sp>
          <p:nvSpPr>
            <p:cNvPr id="27820" name="Rectangle 172"/>
            <p:cNvSpPr>
              <a:spLocks noChangeArrowheads="1"/>
            </p:cNvSpPr>
            <p:nvPr/>
          </p:nvSpPr>
          <p:spPr bwMode="auto">
            <a:xfrm>
              <a:off x="2199" y="3516"/>
              <a:ext cx="241" cy="190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^</a:t>
              </a:r>
            </a:p>
          </p:txBody>
        </p:sp>
        <p:sp>
          <p:nvSpPr>
            <p:cNvPr id="27821" name="Rectangle 173"/>
            <p:cNvSpPr>
              <a:spLocks noChangeArrowheads="1"/>
            </p:cNvSpPr>
            <p:nvPr/>
          </p:nvSpPr>
          <p:spPr bwMode="auto">
            <a:xfrm>
              <a:off x="1957" y="3516"/>
              <a:ext cx="242" cy="190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endParaRPr>
            </a:p>
          </p:txBody>
        </p:sp>
        <p:sp>
          <p:nvSpPr>
            <p:cNvPr id="27822" name="Rectangle 174"/>
            <p:cNvSpPr>
              <a:spLocks noChangeArrowheads="1"/>
            </p:cNvSpPr>
            <p:nvPr/>
          </p:nvSpPr>
          <p:spPr bwMode="auto">
            <a:xfrm>
              <a:off x="1716" y="3516"/>
              <a:ext cx="241" cy="190"/>
            </a:xfrm>
            <a:prstGeom prst="rect">
              <a:avLst/>
            </a:prstGeom>
            <a:solidFill>
              <a:srgbClr val="BADE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BADE7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  <a:ea typeface="宋体" charset="-122"/>
                  <a:cs typeface="+mn-cs"/>
                </a:rPr>
                <a:t>1</a:t>
              </a:r>
            </a:p>
          </p:txBody>
        </p:sp>
        <p:sp>
          <p:nvSpPr>
            <p:cNvPr id="27823" name="Line 175"/>
            <p:cNvSpPr>
              <a:spLocks noChangeShapeType="1"/>
            </p:cNvSpPr>
            <p:nvPr/>
          </p:nvSpPr>
          <p:spPr bwMode="auto">
            <a:xfrm>
              <a:off x="1716" y="3516"/>
              <a:ext cx="72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824" name="Line 176"/>
            <p:cNvSpPr>
              <a:spLocks noChangeShapeType="1"/>
            </p:cNvSpPr>
            <p:nvPr/>
          </p:nvSpPr>
          <p:spPr bwMode="auto">
            <a:xfrm>
              <a:off x="1716" y="3706"/>
              <a:ext cx="72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825" name="Line 177"/>
            <p:cNvSpPr>
              <a:spLocks noChangeShapeType="1"/>
            </p:cNvSpPr>
            <p:nvPr/>
          </p:nvSpPr>
          <p:spPr bwMode="auto">
            <a:xfrm>
              <a:off x="1716" y="3516"/>
              <a:ext cx="0" cy="19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826" name="Line 178"/>
            <p:cNvSpPr>
              <a:spLocks noChangeShapeType="1"/>
            </p:cNvSpPr>
            <p:nvPr/>
          </p:nvSpPr>
          <p:spPr bwMode="auto">
            <a:xfrm>
              <a:off x="1957" y="3516"/>
              <a:ext cx="0" cy="1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827" name="Line 179"/>
            <p:cNvSpPr>
              <a:spLocks noChangeShapeType="1"/>
            </p:cNvSpPr>
            <p:nvPr/>
          </p:nvSpPr>
          <p:spPr bwMode="auto">
            <a:xfrm>
              <a:off x="2199" y="3516"/>
              <a:ext cx="0" cy="1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828" name="Line 180"/>
            <p:cNvSpPr>
              <a:spLocks noChangeShapeType="1"/>
            </p:cNvSpPr>
            <p:nvPr/>
          </p:nvSpPr>
          <p:spPr bwMode="auto">
            <a:xfrm>
              <a:off x="2440" y="3516"/>
              <a:ext cx="0" cy="19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829" name="Line 181"/>
            <p:cNvSpPr>
              <a:spLocks noChangeShapeType="1"/>
            </p:cNvSpPr>
            <p:nvPr/>
          </p:nvSpPr>
          <p:spPr bwMode="auto">
            <a:xfrm>
              <a:off x="1528" y="3600"/>
              <a:ext cx="188" cy="0"/>
            </a:xfrm>
            <a:prstGeom prst="line">
              <a:avLst/>
            </a:prstGeom>
            <a:noFill/>
            <a:ln w="38100">
              <a:solidFill>
                <a:srgbClr val="C64BD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</p:grpSp>
      <p:grpSp>
        <p:nvGrpSpPr>
          <p:cNvPr id="27830" name="Group 182"/>
          <p:cNvGrpSpPr>
            <a:grpSpLocks/>
          </p:cNvGrpSpPr>
          <p:nvPr/>
        </p:nvGrpSpPr>
        <p:grpSpPr bwMode="auto">
          <a:xfrm>
            <a:off x="838200" y="4252913"/>
            <a:ext cx="3124200" cy="447675"/>
            <a:chOff x="528" y="2304"/>
            <a:chExt cx="1968" cy="282"/>
          </a:xfrm>
        </p:grpSpPr>
        <p:sp>
          <p:nvSpPr>
            <p:cNvPr id="27831" name="Line 183"/>
            <p:cNvSpPr>
              <a:spLocks noChangeShapeType="1"/>
            </p:cNvSpPr>
            <p:nvPr/>
          </p:nvSpPr>
          <p:spPr bwMode="auto">
            <a:xfrm>
              <a:off x="528" y="2304"/>
              <a:ext cx="0" cy="24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832" name="Line 184"/>
            <p:cNvSpPr>
              <a:spLocks noChangeShapeType="1"/>
            </p:cNvSpPr>
            <p:nvPr/>
          </p:nvSpPr>
          <p:spPr bwMode="auto">
            <a:xfrm>
              <a:off x="528" y="2304"/>
              <a:ext cx="1968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27833" name="Line 185"/>
            <p:cNvSpPr>
              <a:spLocks noChangeShapeType="1"/>
            </p:cNvSpPr>
            <p:nvPr/>
          </p:nvSpPr>
          <p:spPr bwMode="auto">
            <a:xfrm>
              <a:off x="2496" y="2304"/>
              <a:ext cx="0" cy="282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endParaRPr>
            </a:p>
          </p:txBody>
        </p:sp>
      </p:grpSp>
      <p:sp>
        <p:nvSpPr>
          <p:cNvPr id="27834" name="Rectangle 186"/>
          <p:cNvSpPr>
            <a:spLocks noChangeArrowheads="1"/>
          </p:cNvSpPr>
          <p:nvPr/>
        </p:nvSpPr>
        <p:spPr bwMode="auto">
          <a:xfrm>
            <a:off x="5181600" y="3352800"/>
            <a:ext cx="342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（参见教材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P109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图）</a:t>
            </a:r>
          </a:p>
        </p:txBody>
      </p:sp>
      <p:sp>
        <p:nvSpPr>
          <p:cNvPr id="27835" name="AutoShape 187"/>
          <p:cNvSpPr>
            <a:spLocks noChangeArrowheads="1"/>
          </p:cNvSpPr>
          <p:nvPr/>
        </p:nvSpPr>
        <p:spPr bwMode="auto">
          <a:xfrm>
            <a:off x="6019800" y="228600"/>
            <a:ext cx="2930370" cy="990600"/>
          </a:xfrm>
          <a:prstGeom prst="wedgeRectCallout">
            <a:avLst>
              <a:gd name="adj1" fmla="val -37551"/>
              <a:gd name="adj2" fmla="val 11843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原子结点的第一种表示法比较麻烦，若采用第二种会明快些（见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P110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图）</a:t>
            </a:r>
          </a:p>
        </p:txBody>
      </p:sp>
    </p:spTree>
    <p:extLst>
      <p:ext uri="{BB962C8B-B14F-4D97-AF65-F5344CB8AC3E}">
        <p14:creationId xmlns:p14="http://schemas.microsoft.com/office/powerpoint/2010/main" val="2870196618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0DE0B6-8B2F-4352-8DDF-E183F4E84EFC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28613"/>
            <a:ext cx="8229600" cy="463550"/>
          </a:xfrm>
        </p:spPr>
        <p:txBody>
          <a:bodyPr/>
          <a:lstStyle/>
          <a:p>
            <a:r>
              <a:rPr lang="zh-CN" altLang="en-US" sz="3200" b="1" dirty="0">
                <a:solidFill>
                  <a:schemeClr val="tx1"/>
                </a:solidFill>
                <a:ea typeface="黑体" pitchFamily="2" charset="-122"/>
              </a:rPr>
              <a:t>本章小结</a:t>
            </a: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1466850" y="2317750"/>
            <a:ext cx="729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1" i="0" u="none" strike="noStrike" kern="1200" cap="none" spc="0" normalizeH="0" baseline="0" noProof="0">
              <a:ln>
                <a:noFill/>
              </a:ln>
              <a:solidFill>
                <a:srgbClr val="EB8803"/>
              </a:solidFill>
              <a:effectLst/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457200" y="1995488"/>
            <a:ext cx="8382000" cy="2973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数组可视为一种广义线性表；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数组的存储有行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/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低地址优先和列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/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高地址优先两种不同的顺序；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对于稀疏矩阵，有较好的压缩存储和运算方法；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广义表（列表）是线性表的推广，也是一种线性结构；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任何一个非空表，表头可能是原子，也可能是列表；但表尾一定是列表。</a:t>
            </a:r>
          </a:p>
        </p:txBody>
      </p:sp>
    </p:spTree>
    <p:extLst>
      <p:ext uri="{BB962C8B-B14F-4D97-AF65-F5344CB8AC3E}">
        <p14:creationId xmlns:p14="http://schemas.microsoft.com/office/powerpoint/2010/main" val="1122585060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88</a:t>
            </a:fld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612418" y="2737710"/>
            <a:ext cx="7834620" cy="391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 algn="just">
              <a:lnSpc>
                <a:spcPct val="120000"/>
              </a:lnSpc>
              <a:spcBef>
                <a:spcPct val="40000"/>
              </a:spcBef>
              <a:buSzPct val="85000"/>
              <a:defRPr/>
            </a:pPr>
            <a:r>
              <a:rPr lang="zh-CN" altLang="en-US" dirty="0">
                <a:latin typeface="Arial" charset="0"/>
              </a:rPr>
              <a:t>配套习题集：</a:t>
            </a:r>
            <a:r>
              <a:rPr lang="en-US" altLang="zh-CN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5.18</a:t>
            </a:r>
            <a:r>
              <a:rPr lang="zh-CN" alt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，</a:t>
            </a:r>
            <a:r>
              <a:rPr lang="en-US" altLang="zh-CN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5.30</a:t>
            </a:r>
            <a:endParaRPr lang="zh-CN" altLang="en-US" dirty="0">
              <a:solidFill>
                <a:schemeClr val="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316550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什么是线性表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“</a:t>
            </a:r>
            <a:r>
              <a:rPr lang="zh-CN" altLang="en-US" dirty="0">
                <a:solidFill>
                  <a:srgbClr val="0070C0"/>
                </a:solidFill>
              </a:rPr>
              <a:t>线性表</a:t>
            </a:r>
            <a:r>
              <a:rPr lang="en-US" altLang="zh-CN" dirty="0">
                <a:solidFill>
                  <a:srgbClr val="0070C0"/>
                </a:solidFill>
              </a:rPr>
              <a:t>(Linear List)</a:t>
            </a:r>
            <a:r>
              <a:rPr lang="en-US" altLang="zh-CN" dirty="0"/>
              <a:t>”</a:t>
            </a:r>
            <a:r>
              <a:rPr lang="zh-CN" altLang="en-US" dirty="0"/>
              <a:t>：由同类型</a:t>
            </a:r>
            <a:r>
              <a:rPr lang="zh-CN" altLang="en-US" dirty="0">
                <a:solidFill>
                  <a:srgbClr val="0070C0"/>
                </a:solidFill>
              </a:rPr>
              <a:t>数据元素</a:t>
            </a:r>
            <a:r>
              <a:rPr lang="zh-CN" altLang="en-US" dirty="0"/>
              <a:t>构成</a:t>
            </a:r>
            <a:r>
              <a:rPr lang="zh-CN" altLang="en-US" dirty="0">
                <a:solidFill>
                  <a:srgbClr val="0070C0"/>
                </a:solidFill>
              </a:rPr>
              <a:t>有序序列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0070C0"/>
                </a:solidFill>
              </a:rPr>
              <a:t>线性结构</a:t>
            </a:r>
            <a:endParaRPr lang="en-US" altLang="zh-CN" dirty="0">
              <a:solidFill>
                <a:srgbClr val="0070C0"/>
              </a:solidFill>
            </a:endParaRPr>
          </a:p>
          <a:p>
            <a:pPr lvl="1"/>
            <a:r>
              <a:rPr lang="zh-CN" altLang="en-US" dirty="0"/>
              <a:t>表中元素个数称为线性表的</a:t>
            </a:r>
            <a:r>
              <a:rPr lang="zh-CN" altLang="en-US" dirty="0">
                <a:solidFill>
                  <a:srgbClr val="0070C0"/>
                </a:solidFill>
              </a:rPr>
              <a:t>长度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zh-CN" altLang="en-US" dirty="0"/>
              <a:t>线性表没有元素时，称为</a:t>
            </a:r>
            <a:r>
              <a:rPr lang="zh-CN" altLang="en-US" dirty="0">
                <a:solidFill>
                  <a:srgbClr val="0070C0"/>
                </a:solidFill>
              </a:rPr>
              <a:t>空表</a:t>
            </a:r>
            <a:endParaRPr lang="en-US" altLang="zh-CN" dirty="0">
              <a:solidFill>
                <a:srgbClr val="0070C0"/>
              </a:solidFill>
            </a:endParaRPr>
          </a:p>
          <a:p>
            <a:pPr lvl="1"/>
            <a:r>
              <a:rPr lang="zh-CN" altLang="en-US" dirty="0"/>
              <a:t>表起始位置称</a:t>
            </a:r>
            <a:r>
              <a:rPr lang="zh-CN" altLang="en-US" dirty="0">
                <a:solidFill>
                  <a:srgbClr val="0070C0"/>
                </a:solidFill>
              </a:rPr>
              <a:t>表头</a:t>
            </a:r>
            <a:r>
              <a:rPr lang="zh-CN" altLang="en-US" dirty="0"/>
              <a:t>，表结束位置称</a:t>
            </a:r>
            <a:r>
              <a:rPr lang="zh-CN" altLang="en-US" dirty="0">
                <a:solidFill>
                  <a:srgbClr val="0070C0"/>
                </a:solidFill>
              </a:rPr>
              <a:t>表尾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华中科技大学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A6E7E70A-6D62-4FE7-85CD-78172D19D335}" type="slidenum">
              <a:rPr lang="en-US" altLang="zh-CN" smtClean="0"/>
              <a:pPr/>
              <a:t>9</a:t>
            </a:fld>
            <a:endParaRPr lang="en-US" altLang="zh-CN"/>
          </a:p>
        </p:txBody>
      </p:sp>
      <p:sp>
        <p:nvSpPr>
          <p:cNvPr id="6" name="Rectangle 5"/>
          <p:cNvSpPr/>
          <p:nvPr/>
        </p:nvSpPr>
        <p:spPr>
          <a:xfrm>
            <a:off x="616285" y="1700775"/>
            <a:ext cx="8141860" cy="138499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800" dirty="0"/>
              <a:t>多项式表示问题的启示： 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/>
              <a:t> </a:t>
            </a:r>
            <a:r>
              <a:rPr lang="zh-CN" altLang="en-US" sz="2800" dirty="0">
                <a:latin typeface="华文楷体" pitchFamily="2" charset="-122"/>
                <a:ea typeface="华文楷体" pitchFamily="2" charset="-122"/>
              </a:rPr>
              <a:t>同一个问题可以有不同的表示（存储）方法 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latin typeface="华文楷体" pitchFamily="2" charset="-122"/>
                <a:ea typeface="华文楷体" pitchFamily="2" charset="-122"/>
              </a:rPr>
              <a:t> 有一类共性问题：有序线性序列的组织和管理</a:t>
            </a:r>
          </a:p>
        </p:txBody>
      </p:sp>
    </p:spTree>
    <p:extLst>
      <p:ext uri="{BB962C8B-B14F-4D97-AF65-F5344CB8AC3E}">
        <p14:creationId xmlns:p14="http://schemas.microsoft.com/office/powerpoint/2010/main" val="3884097200"/>
      </p:ext>
    </p:extLst>
  </p:cSld>
  <p:clrMapOvr>
    <a:masterClrMapping/>
  </p:clrMapOvr>
  <p:transition spd="slow">
    <p:cut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udent presentation">
  <a:themeElements>
    <a:clrScheme name="视点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tudent presentation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11746</TotalTime>
  <Words>9137</Words>
  <Application>Microsoft Macintosh PowerPoint</Application>
  <PresentationFormat>全屏显示(4:3)</PresentationFormat>
  <Paragraphs>1390</Paragraphs>
  <Slides>88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88</vt:i4>
      </vt:variant>
    </vt:vector>
  </HeadingPairs>
  <TitlesOfParts>
    <vt:vector size="104" baseType="lpstr">
      <vt:lpstr>等线</vt:lpstr>
      <vt:lpstr>仿宋_GB2312</vt:lpstr>
      <vt:lpstr>黑体</vt:lpstr>
      <vt:lpstr>华文楷体</vt:lpstr>
      <vt:lpstr>华文行楷</vt:lpstr>
      <vt:lpstr>楷体_GB2312</vt:lpstr>
      <vt:lpstr>宋体</vt:lpstr>
      <vt:lpstr>Microsoft YaHei</vt:lpstr>
      <vt:lpstr>Arial</vt:lpstr>
      <vt:lpstr>Calibri</vt:lpstr>
      <vt:lpstr>Courier New</vt:lpstr>
      <vt:lpstr>Times New Roman</vt:lpstr>
      <vt:lpstr>Wingdings</vt:lpstr>
      <vt:lpstr>Wingdings 2</vt:lpstr>
      <vt:lpstr>Student presentation</vt:lpstr>
      <vt:lpstr>1_Student presentation</vt:lpstr>
      <vt:lpstr>线性表</vt:lpstr>
      <vt:lpstr>第1章回顾</vt:lpstr>
      <vt:lpstr>线性表例子：多项式的表示</vt:lpstr>
      <vt:lpstr>方法1：顺序存储结构直接表示 </vt:lpstr>
      <vt:lpstr>Quiz</vt:lpstr>
      <vt:lpstr>方法2：顺序存储结构表示非零项</vt:lpstr>
      <vt:lpstr>方法2：顺序存储结构表示非零项</vt:lpstr>
      <vt:lpstr>方法3：链表结构存储非零项</vt:lpstr>
      <vt:lpstr>什么是线性表?</vt:lpstr>
      <vt:lpstr>线性表的抽象数据类型描述</vt:lpstr>
      <vt:lpstr>线性表的顺序存储实现</vt:lpstr>
      <vt:lpstr>主要操作的实现</vt:lpstr>
      <vt:lpstr>查找操作</vt:lpstr>
      <vt:lpstr>插入操作</vt:lpstr>
      <vt:lpstr>插入操作实现 （ cpp.sh/4pwu ）</vt:lpstr>
      <vt:lpstr>删除操作</vt:lpstr>
      <vt:lpstr>删除操作实现</vt:lpstr>
      <vt:lpstr>A = A U B</vt:lpstr>
      <vt:lpstr>顺序表的归并</vt:lpstr>
      <vt:lpstr>线性表的链式（链表）存储实现</vt:lpstr>
      <vt:lpstr>求表长操作</vt:lpstr>
      <vt:lpstr>查找操作（按序号查找: FindKth）</vt:lpstr>
      <vt:lpstr>按值查找: Find</vt:lpstr>
      <vt:lpstr>插入操作</vt:lpstr>
      <vt:lpstr>插入操作实现 （ cpp.sh/27se）</vt:lpstr>
      <vt:lpstr>删除操作</vt:lpstr>
      <vt:lpstr>删除操作实现</vt:lpstr>
      <vt:lpstr>链表的运算效率分析</vt:lpstr>
      <vt:lpstr>带头结点的单链表</vt:lpstr>
      <vt:lpstr>循环单链表</vt:lpstr>
      <vt:lpstr>双向链表</vt:lpstr>
      <vt:lpstr>双向链表的插入操作</vt:lpstr>
      <vt:lpstr>双向链表的删除操作</vt:lpstr>
      <vt:lpstr>例题：单链表逆置</vt:lpstr>
      <vt:lpstr>单链表就地逆置</vt:lpstr>
      <vt:lpstr>单链表就地逆置关键语句</vt:lpstr>
      <vt:lpstr>链表归并</vt:lpstr>
      <vt:lpstr>链表求交集</vt:lpstr>
      <vt:lpstr>静态链表</vt:lpstr>
      <vt:lpstr>静态链表的样式</vt:lpstr>
      <vt:lpstr>静态链表例题</vt:lpstr>
      <vt:lpstr>静态链表例题</vt:lpstr>
      <vt:lpstr>思考题</vt:lpstr>
      <vt:lpstr>广义表</vt:lpstr>
      <vt:lpstr>广义表(Generalized List) </vt:lpstr>
      <vt:lpstr>多重链表*</vt:lpstr>
      <vt:lpstr>矩阵的十字链表表示*</vt:lpstr>
      <vt:lpstr>矩阵的十字链表表示*</vt:lpstr>
      <vt:lpstr>本章小结</vt:lpstr>
      <vt:lpstr>本章小结</vt:lpstr>
      <vt:lpstr>课后作业</vt:lpstr>
      <vt:lpstr>数组和广义表</vt:lpstr>
      <vt:lpstr>数组的定义</vt:lpstr>
      <vt:lpstr>数组的实际应用</vt:lpstr>
      <vt:lpstr>数组的特点</vt:lpstr>
      <vt:lpstr>例子：3D数组</vt:lpstr>
      <vt:lpstr>N维数组的数据类型定义</vt:lpstr>
      <vt:lpstr>数组的顺序存储表示和实现</vt:lpstr>
      <vt:lpstr>例1：如何求出a(3,2)的存储地址？</vt:lpstr>
      <vt:lpstr>N维数组的顺序存储表示</vt:lpstr>
      <vt:lpstr>矩阵的压缩存储</vt:lpstr>
      <vt:lpstr>稀疏矩阵的三元组表示</vt:lpstr>
      <vt:lpstr>稀疏矩阵的三元组表示</vt:lpstr>
      <vt:lpstr>PowerPoint 演示文稿</vt:lpstr>
      <vt:lpstr>PowerPoint 演示文稿</vt:lpstr>
      <vt:lpstr>PowerPoint 演示文稿</vt:lpstr>
      <vt:lpstr>PowerPoint 演示文稿</vt:lpstr>
      <vt:lpstr>稀疏矩阵的操作(转置)</vt:lpstr>
      <vt:lpstr>PowerPoint 演示文稿</vt:lpstr>
      <vt:lpstr>PowerPoint 演示文稿</vt:lpstr>
      <vt:lpstr>PowerPoint 演示文稿</vt:lpstr>
      <vt:lpstr>设计思路：</vt:lpstr>
      <vt:lpstr>令： M矩阵中的列变量用col表示；         num[ col ]：存放M中第col 列中非0元素个数        cpos[ col ]：存放M中第col列的第一个非0元素的位置             （即b.data中待计算的“恰当”位置所需参考点）</vt:lpstr>
      <vt:lpstr>PowerPoint 演示文稿</vt:lpstr>
      <vt:lpstr>PowerPoint 演示文稿</vt:lpstr>
      <vt:lpstr>广义表</vt:lpstr>
      <vt:lpstr>PowerPoint 演示文稿</vt:lpstr>
      <vt:lpstr>PowerPoint 演示文稿</vt:lpstr>
      <vt:lpstr>PowerPoint 演示文稿</vt:lpstr>
      <vt:lpstr>广义表的抽象数据类型定义见教材P107-108</vt:lpstr>
      <vt:lpstr>两种特殊的基本操作</vt:lpstr>
      <vt:lpstr>PowerPoint 演示文稿</vt:lpstr>
      <vt:lpstr>PowerPoint 演示文稿</vt:lpstr>
      <vt:lpstr>广义表的存储结构</vt:lpstr>
      <vt:lpstr>PowerPoint 演示文稿</vt:lpstr>
      <vt:lpstr>PowerPoint 演示文稿</vt:lpstr>
      <vt:lpstr>本章小结</vt:lpstr>
      <vt:lpstr>作业</vt:lpstr>
    </vt:vector>
  </TitlesOfParts>
  <Company>hust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My Research Object Detection</dc:title>
  <dc:creator>xwang</dc:creator>
  <cp:lastModifiedBy>Xinggang WANG</cp:lastModifiedBy>
  <cp:revision>1569</cp:revision>
  <cp:lastPrinted>2012-09-24T11:16:50Z</cp:lastPrinted>
  <dcterms:created xsi:type="dcterms:W3CDTF">2012-07-09T16:05:41Z</dcterms:created>
  <dcterms:modified xsi:type="dcterms:W3CDTF">2022-03-19T11:42:06Z</dcterms:modified>
</cp:coreProperties>
</file>